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24"/>
  </p:notesMasterIdLst>
  <p:handoutMasterIdLst>
    <p:handoutMasterId r:id="rId25"/>
  </p:handoutMasterIdLst>
  <p:sldIdLst>
    <p:sldId id="256" r:id="rId2"/>
    <p:sldId id="266" r:id="rId3"/>
    <p:sldId id="268" r:id="rId4"/>
    <p:sldId id="267" r:id="rId5"/>
    <p:sldId id="269" r:id="rId6"/>
    <p:sldId id="270" r:id="rId7"/>
    <p:sldId id="272" r:id="rId8"/>
    <p:sldId id="273" r:id="rId9"/>
    <p:sldId id="291" r:id="rId10"/>
    <p:sldId id="274" r:id="rId11"/>
    <p:sldId id="282" r:id="rId12"/>
    <p:sldId id="283" r:id="rId13"/>
    <p:sldId id="284" r:id="rId14"/>
    <p:sldId id="292" r:id="rId15"/>
    <p:sldId id="293" r:id="rId16"/>
    <p:sldId id="294" r:id="rId17"/>
    <p:sldId id="295" r:id="rId18"/>
    <p:sldId id="288" r:id="rId19"/>
    <p:sldId id="287" r:id="rId20"/>
    <p:sldId id="297" r:id="rId21"/>
    <p:sldId id="296" r:id="rId22"/>
    <p:sldId id="290" r:id="rId23"/>
  </p:sldIdLst>
  <p:sldSz cx="9144000" cy="6858000" type="screen4x3"/>
  <p:notesSz cx="6985000" cy="9271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7225" autoAdjust="0"/>
  </p:normalViewPr>
  <p:slideViewPr>
    <p:cSldViewPr>
      <p:cViewPr varScale="1">
        <p:scale>
          <a:sx n="106" d="100"/>
          <a:sy n="106" d="100"/>
        </p:scale>
        <p:origin x="14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defTabSz="928688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605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defTabSz="928688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/>
            </a:lvl1pPr>
          </a:lstStyle>
          <a:p>
            <a:fld id="{616F2A8D-8C5A-422C-8C22-9F6544A299F3}" type="slidenum">
              <a:rPr lang="en-US"/>
              <a:pPr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9628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defTabSz="928688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605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727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27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500" y="4403725"/>
            <a:ext cx="55880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defTabSz="928688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727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/>
            </a:lvl1pPr>
          </a:lstStyle>
          <a:p>
            <a:fld id="{DAE77FD2-68CC-419F-9D2F-941BEEB69E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0119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D90239-6A81-4604-A5A7-90957DDDCC7B}" type="slidenum">
              <a:rPr lang="en-US"/>
              <a:pPr/>
              <a:t>1</a:t>
            </a:fld>
            <a:endParaRPr lang="en-US"/>
          </a:p>
        </p:txBody>
      </p:sp>
      <p:sp>
        <p:nvSpPr>
          <p:cNvPr id="462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2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376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BA5D0-7B8A-4B10-A5F5-00EC9BC67DA2}" type="slidenum">
              <a:rPr lang="en-US"/>
              <a:pPr/>
              <a:t>10</a:t>
            </a:fld>
            <a:endParaRPr lang="en-US"/>
          </a:p>
        </p:txBody>
      </p:sp>
      <p:sp>
        <p:nvSpPr>
          <p:cNvPr id="472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2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5069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77FD2-68CC-419F-9D2F-941BEEB69E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0617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77FD2-68CC-419F-9D2F-941BEEB69E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0493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77FD2-68CC-419F-9D2F-941BEEB69E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6573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A842D3-0002-498E-A88B-17F3D0E3CAB9}" type="slidenum">
              <a:rPr lang="en-US"/>
              <a:pPr/>
              <a:t>15</a:t>
            </a:fld>
            <a:endParaRPr lang="en-US"/>
          </a:p>
        </p:txBody>
      </p:sp>
      <p:sp>
        <p:nvSpPr>
          <p:cNvPr id="473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6201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BA7000-78B4-4157-884E-3F1EEF867200}" type="slidenum">
              <a:rPr lang="en-US"/>
              <a:pPr/>
              <a:t>16</a:t>
            </a:fld>
            <a:endParaRPr lang="en-US"/>
          </a:p>
        </p:txBody>
      </p:sp>
      <p:sp>
        <p:nvSpPr>
          <p:cNvPr id="474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230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93F51C-B8BF-45FE-BFB0-BFCC6BB92B87}" type="slidenum">
              <a:rPr lang="en-US"/>
              <a:pPr/>
              <a:t>16</a:t>
            </a:fld>
            <a:endParaRPr lang="en-US"/>
          </a:p>
        </p:txBody>
      </p:sp>
      <p:sp>
        <p:nvSpPr>
          <p:cNvPr id="475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5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58952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BD7A8F-DAD6-4788-ADD7-F0847D8F71BE}" type="slidenum">
              <a:rPr lang="en-US"/>
              <a:pPr/>
              <a:t>17</a:t>
            </a:fld>
            <a:endParaRPr lang="en-US"/>
          </a:p>
        </p:txBody>
      </p:sp>
      <p:sp>
        <p:nvSpPr>
          <p:cNvPr id="476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6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47772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77FD2-68CC-419F-9D2F-941BEEB69E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11729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77FD2-68CC-419F-9D2F-941BEEB69E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9609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7F961F-F17C-490B-ABA5-720A2264838F}" type="slidenum">
              <a:rPr lang="en-US"/>
              <a:pPr/>
              <a:t>2</a:t>
            </a:fld>
            <a:endParaRPr lang="en-US"/>
          </a:p>
        </p:txBody>
      </p:sp>
      <p:sp>
        <p:nvSpPr>
          <p:cNvPr id="464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4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17561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77FD2-68CC-419F-9D2F-941BEEB69E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00012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77FD2-68CC-419F-9D2F-941BEEB69E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35794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77FD2-68CC-419F-9D2F-941BEEB69E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6001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AD0A57-9090-47FC-9073-94F8AD69BB75}" type="slidenum">
              <a:rPr lang="en-US"/>
              <a:pPr/>
              <a:t>3</a:t>
            </a:fld>
            <a:endParaRPr lang="en-US"/>
          </a:p>
        </p:txBody>
      </p:sp>
      <p:sp>
        <p:nvSpPr>
          <p:cNvPr id="465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5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9610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91E155-11FE-4399-A5CF-BA0529D964C3}" type="slidenum">
              <a:rPr lang="en-US"/>
              <a:pPr/>
              <a:t>4</a:t>
            </a:fld>
            <a:endParaRPr lang="en-US"/>
          </a:p>
        </p:txBody>
      </p:sp>
      <p:sp>
        <p:nvSpPr>
          <p:cNvPr id="466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6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404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F74E69-E804-4DD5-BFBC-A4131D3E461C}" type="slidenum">
              <a:rPr lang="en-US"/>
              <a:pPr/>
              <a:t>5</a:t>
            </a:fld>
            <a:endParaRPr lang="en-US"/>
          </a:p>
        </p:txBody>
      </p:sp>
      <p:sp>
        <p:nvSpPr>
          <p:cNvPr id="467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7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7164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6B7D33-7887-4655-A778-CC26F974BD6A}" type="slidenum">
              <a:rPr lang="en-US"/>
              <a:pPr/>
              <a:t>6</a:t>
            </a:fld>
            <a:endParaRPr lang="en-US"/>
          </a:p>
        </p:txBody>
      </p:sp>
      <p:sp>
        <p:nvSpPr>
          <p:cNvPr id="468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8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5028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A767BF-E92E-4315-A254-2620CEA19A7B}" type="slidenum">
              <a:rPr lang="en-US"/>
              <a:pPr/>
              <a:t>7</a:t>
            </a:fld>
            <a:endParaRPr lang="en-US"/>
          </a:p>
        </p:txBody>
      </p:sp>
      <p:sp>
        <p:nvSpPr>
          <p:cNvPr id="470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0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1900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733560-03F3-4D6B-9B7A-CE357B717CCC}" type="slidenum">
              <a:rPr lang="en-US"/>
              <a:pPr/>
              <a:t>8</a:t>
            </a:fld>
            <a:endParaRPr lang="en-US"/>
          </a:p>
        </p:txBody>
      </p:sp>
      <p:sp>
        <p:nvSpPr>
          <p:cNvPr id="471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5252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F74E69-E804-4DD5-BFBC-A4131D3E461C}" type="slidenum">
              <a:rPr lang="en-US"/>
              <a:pPr/>
              <a:t>9</a:t>
            </a:fld>
            <a:endParaRPr lang="en-US"/>
          </a:p>
        </p:txBody>
      </p:sp>
      <p:sp>
        <p:nvSpPr>
          <p:cNvPr id="467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7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499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9219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220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9221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9222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223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224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225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226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227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228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229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230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231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9232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233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 Statistics, Section 8.1.1</a:t>
            </a:r>
          </a:p>
        </p:txBody>
      </p:sp>
      <p:sp>
        <p:nvSpPr>
          <p:cNvPr id="9234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735C877-80E4-4064-94A8-048B07F556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23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23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 Statistics, Section 8.1.1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725E928-1F01-4127-8E0B-96E43AE5200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 Statistics, Section 8.1.1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A557046-5750-4BA0-912E-752FB699C59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AP Statistics, Section 8.1.1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1A91665-BF8D-41F5-9105-51A9B737B6E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40005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AP Statistics, Section 8.1.1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F790E6C-2AB6-47C4-9591-6C9B6ED16EE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AP Statistics, Section 8.1.1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4EC28A2-41C6-4ADC-901B-07B07731951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AP Statistics, Section 8.1.1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409CD44-EDD9-4329-A589-B670B1303B1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 Statistics, Section 8.1.1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45F551-5A37-4E63-BAEC-CFB5E5B4A9A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 Statistics, Section 8.1.1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3DFCEC7-0D8A-4B3D-84EF-EDC583E0895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 Statistics, Section 8.1.1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DFF7B93-75B6-4C24-9927-47D1D57FC54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 Statistics, Section 8.1.1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389F8DC-82E2-43A3-9378-84D56130C28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 Statistics, Section 8.1.1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EC0E21-68F0-4BE0-8269-516F8076EC3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 Statistics, Section 8.1.1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148179D-E067-48A5-B5B2-AB5DFABD0FC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 Statistics, Section 8.1.1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3F6F9F5-4093-467C-B6A5-6636B5280A3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 Statistics, Section 8.1.1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1B82B60-2E06-4FDB-B7FB-43B019DC630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r>
              <a:rPr lang="en-US"/>
              <a:t>AP Statistics, Section 8.1.1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F1F53581-9788-4ECE-BA9F-BA7E0BE31B9D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819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819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19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19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820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820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820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820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20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820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820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20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20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  <p:sldLayoutId id="2147483666" r:id="rId13"/>
    <p:sldLayoutId id="2147483667" r:id="rId14"/>
    <p:sldLayoutId id="2147483668" r:id="rId15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5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/>
              <a:t>Section </a:t>
            </a:r>
            <a:r>
              <a:rPr lang="en-US" sz="4400" smtClean="0"/>
              <a:t>8.1</a:t>
            </a:r>
            <a:r>
              <a:rPr lang="en-US" sz="4400"/>
              <a:t/>
            </a:r>
            <a:br>
              <a:rPr lang="en-US" sz="4400"/>
            </a:br>
            <a:r>
              <a:rPr lang="en-US" sz="4400" dirty="0"/>
              <a:t>Binomial Distributions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AP Statistics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AP Statistics, Section 8.1.1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881AE3-7ACD-40D1-83B4-F80C859C0F62}" type="slidenum">
              <a:rPr lang="en-US"/>
              <a:pPr/>
              <a:t>10</a:t>
            </a:fld>
            <a:endParaRPr lang="en-US"/>
          </a:p>
        </p:txBody>
      </p:sp>
      <p:sp>
        <p:nvSpPr>
          <p:cNvPr id="456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Binomial Probabilities</a:t>
            </a:r>
          </a:p>
        </p:txBody>
      </p:sp>
      <p:graphicFrame>
        <p:nvGraphicFramePr>
          <p:cNvPr id="456707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9140461"/>
              </p:ext>
            </p:extLst>
          </p:nvPr>
        </p:nvGraphicFramePr>
        <p:xfrm>
          <a:off x="266700" y="1943100"/>
          <a:ext cx="8610600" cy="209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6715" name="Equation" r:id="rId4" imgW="1879560" imgH="457200" progId="Equation.DSMT4">
                  <p:embed/>
                </p:oleObj>
              </mc:Choice>
              <mc:Fallback>
                <p:oleObj name="Equation" r:id="rId4" imgW="1879560" imgH="4572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" y="1943100"/>
                        <a:ext cx="8610600" cy="2095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AP Statistics, Section 8.1.1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F8A4C4-26E3-4F4D-A60C-F5256B3E2BE6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47923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87313"/>
            <a:ext cx="8991600" cy="1371600"/>
          </a:xfrm>
        </p:spPr>
        <p:txBody>
          <a:bodyPr/>
          <a:lstStyle/>
          <a:p>
            <a:r>
              <a:rPr lang="en-US" sz="4000" dirty="0"/>
              <a:t>Binomial </a:t>
            </a:r>
            <a:r>
              <a:rPr lang="en-US" sz="4000" dirty="0" smtClean="0"/>
              <a:t>Distributions on </a:t>
            </a:r>
            <a:r>
              <a:rPr lang="en-US" sz="4000" dirty="0"/>
              <a:t>the calculator</a:t>
            </a:r>
          </a:p>
        </p:txBody>
      </p:sp>
      <p:sp>
        <p:nvSpPr>
          <p:cNvPr id="4792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" y="1154113"/>
            <a:ext cx="4648200" cy="4572000"/>
          </a:xfrm>
        </p:spPr>
        <p:txBody>
          <a:bodyPr/>
          <a:lstStyle/>
          <a:p>
            <a:r>
              <a:rPr lang="en-US" sz="2000" dirty="0" smtClean="0"/>
              <a:t>Corinne </a:t>
            </a:r>
            <a:r>
              <a:rPr lang="en-US" sz="2000" dirty="0"/>
              <a:t>makes 75% of her free throws.</a:t>
            </a:r>
            <a:endParaRPr lang="en-US" sz="2000" dirty="0"/>
          </a:p>
          <a:p>
            <a:r>
              <a:rPr lang="en-US" sz="2000" dirty="0"/>
              <a:t>What is the probability of making </a:t>
            </a:r>
            <a:r>
              <a:rPr lang="en-US" sz="2000" b="1" dirty="0"/>
              <a:t>exactly</a:t>
            </a:r>
            <a:r>
              <a:rPr lang="en-US" sz="2000" dirty="0"/>
              <a:t> 7 of 12 free throws</a:t>
            </a:r>
            <a:r>
              <a:rPr lang="en-US" sz="2000" dirty="0" smtClean="0"/>
              <a:t>.</a:t>
            </a:r>
          </a:p>
          <a:p>
            <a:endParaRPr lang="en-US" sz="2000" dirty="0" smtClean="0"/>
          </a:p>
          <a:p>
            <a:r>
              <a:rPr lang="en-US" sz="2400" dirty="0" smtClean="0"/>
              <a:t>B(</a:t>
            </a:r>
            <a:r>
              <a:rPr lang="en-US" sz="2400" dirty="0" err="1" smtClean="0"/>
              <a:t>n,p</a:t>
            </a:r>
            <a:r>
              <a:rPr lang="en-US" sz="2400" dirty="0"/>
              <a:t>) with k </a:t>
            </a:r>
            <a:r>
              <a:rPr lang="en-US" sz="2400" dirty="0" smtClean="0"/>
              <a:t>successes</a:t>
            </a:r>
          </a:p>
          <a:p>
            <a:r>
              <a:rPr lang="en-US" sz="2400" b="1" dirty="0" err="1"/>
              <a:t>binom</a:t>
            </a:r>
            <a:r>
              <a:rPr lang="en-US" sz="2400" b="1" dirty="0" err="1">
                <a:solidFill>
                  <a:srgbClr val="FF0000"/>
                </a:solidFill>
              </a:rPr>
              <a:t>p</a:t>
            </a:r>
            <a:r>
              <a:rPr lang="en-US" sz="2400" b="1" dirty="0" err="1"/>
              <a:t>df</a:t>
            </a:r>
            <a:r>
              <a:rPr lang="en-US" sz="2400" b="1" dirty="0"/>
              <a:t>(</a:t>
            </a:r>
            <a:r>
              <a:rPr lang="en-US" sz="2400" b="1" dirty="0" err="1"/>
              <a:t>n,p,k</a:t>
            </a:r>
            <a:r>
              <a:rPr lang="en-US" sz="2400" b="1" dirty="0" smtClean="0"/>
              <a:t>)</a:t>
            </a:r>
            <a:endParaRPr lang="en-US" sz="2400" dirty="0"/>
          </a:p>
          <a:p>
            <a:endParaRPr lang="en-US" sz="2400" dirty="0"/>
          </a:p>
        </p:txBody>
      </p:sp>
      <p:graphicFrame>
        <p:nvGraphicFramePr>
          <p:cNvPr id="47923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240509"/>
              </p:ext>
            </p:extLst>
          </p:nvPr>
        </p:nvGraphicFramePr>
        <p:xfrm>
          <a:off x="4572000" y="1136650"/>
          <a:ext cx="4267200" cy="168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9251" name="Equation" r:id="rId4" imgW="1155600" imgH="457200" progId="Equation.DSMT4">
                  <p:embed/>
                </p:oleObj>
              </mc:Choice>
              <mc:Fallback>
                <p:oleObj name="Equation" r:id="rId4" imgW="1155600" imgH="4572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136650"/>
                        <a:ext cx="4267200" cy="168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9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79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79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79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AP Statistics, Section 8.1.1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804363-5596-4F6C-AE8E-DD21096F316D}" type="slidenum">
              <a:rPr lang="en-US"/>
              <a:pPr/>
              <a:t>12</a:t>
            </a:fld>
            <a:endParaRPr lang="en-US"/>
          </a:p>
        </p:txBody>
      </p:sp>
      <p:sp>
        <p:nvSpPr>
          <p:cNvPr id="4802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914400"/>
            <a:ext cx="4648200" cy="4343400"/>
          </a:xfrm>
        </p:spPr>
        <p:txBody>
          <a:bodyPr/>
          <a:lstStyle/>
          <a:p>
            <a:r>
              <a:rPr lang="en-US" sz="2000" dirty="0"/>
              <a:t>Corinne makes 75% of her free throws.</a:t>
            </a:r>
            <a:endParaRPr lang="en-US" sz="2000" dirty="0"/>
          </a:p>
          <a:p>
            <a:r>
              <a:rPr lang="en-US" sz="2000" dirty="0"/>
              <a:t>What is the probability of making </a:t>
            </a:r>
            <a:r>
              <a:rPr lang="en-US" sz="2000" dirty="0">
                <a:solidFill>
                  <a:srgbClr val="FF0000"/>
                </a:solidFill>
              </a:rPr>
              <a:t>at most 2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/>
              <a:t>of 12 free throws.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800" dirty="0"/>
              <a:t>B(</a:t>
            </a:r>
            <a:r>
              <a:rPr lang="en-US" sz="2800" dirty="0" err="1"/>
              <a:t>n,p</a:t>
            </a:r>
            <a:r>
              <a:rPr lang="en-US" sz="2800" dirty="0"/>
              <a:t>) with k successes</a:t>
            </a:r>
          </a:p>
          <a:p>
            <a:r>
              <a:rPr lang="en-US" sz="2800" b="1" dirty="0" err="1"/>
              <a:t>binom</a:t>
            </a:r>
            <a:r>
              <a:rPr lang="en-US" sz="2800" b="1" dirty="0" err="1">
                <a:solidFill>
                  <a:srgbClr val="FF0000"/>
                </a:solidFill>
              </a:rPr>
              <a:t>c</a:t>
            </a:r>
            <a:r>
              <a:rPr lang="en-US" sz="2800" b="1" dirty="0" err="1"/>
              <a:t>df</a:t>
            </a:r>
            <a:r>
              <a:rPr lang="en-US" sz="2800" b="1" dirty="0"/>
              <a:t>(</a:t>
            </a:r>
            <a:r>
              <a:rPr lang="en-US" sz="2800" b="1" dirty="0" err="1"/>
              <a:t>n,p,k</a:t>
            </a:r>
            <a:r>
              <a:rPr lang="en-US" sz="2800" b="1" dirty="0"/>
              <a:t>)</a:t>
            </a:r>
          </a:p>
          <a:p>
            <a:endParaRPr lang="en-US" sz="280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8991600" cy="1371600"/>
          </a:xfrm>
        </p:spPr>
        <p:txBody>
          <a:bodyPr/>
          <a:lstStyle/>
          <a:p>
            <a:r>
              <a:rPr lang="en-US" sz="4000" dirty="0"/>
              <a:t>Binomial </a:t>
            </a:r>
            <a:r>
              <a:rPr lang="en-US" sz="4000" dirty="0" smtClean="0"/>
              <a:t>Distributions on </a:t>
            </a:r>
            <a:r>
              <a:rPr lang="en-US" sz="4000" dirty="0"/>
              <a:t>the calculator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0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80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80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80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AP Statistics, Section 8.1.1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9F180FD-8FA4-4074-9C69-CB740F669B4F}" type="slidenum">
              <a:rPr lang="en-US"/>
              <a:pPr/>
              <a:t>13</a:t>
            </a:fld>
            <a:endParaRPr lang="en-US"/>
          </a:p>
        </p:txBody>
      </p:sp>
      <p:sp>
        <p:nvSpPr>
          <p:cNvPr id="4812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533400"/>
            <a:ext cx="4495800" cy="426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Corinne makes 75% of her free throws.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What is the probability of making </a:t>
            </a:r>
            <a:r>
              <a:rPr lang="en-US" sz="2400" dirty="0">
                <a:solidFill>
                  <a:srgbClr val="FF0000"/>
                </a:solidFill>
              </a:rPr>
              <a:t>at least</a:t>
            </a:r>
            <a:r>
              <a:rPr lang="en-US" sz="2400" dirty="0">
                <a:solidFill>
                  <a:srgbClr val="000000"/>
                </a:solidFill>
              </a:rPr>
              <a:t> 9 </a:t>
            </a:r>
            <a:r>
              <a:rPr lang="en-US" sz="2400" dirty="0"/>
              <a:t>of 12 free throws.</a:t>
            </a:r>
          </a:p>
          <a:p>
            <a:pPr marL="0" indent="0">
              <a:lnSpc>
                <a:spcPct val="90000"/>
              </a:lnSpc>
              <a:buNone/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800" dirty="0"/>
              <a:t>B(</a:t>
            </a:r>
            <a:r>
              <a:rPr lang="en-US" sz="2800" dirty="0" err="1"/>
              <a:t>n,p</a:t>
            </a:r>
            <a:r>
              <a:rPr lang="en-US" sz="2800" dirty="0"/>
              <a:t>) with k successes</a:t>
            </a:r>
          </a:p>
          <a:p>
            <a:pPr>
              <a:lnSpc>
                <a:spcPct val="90000"/>
              </a:lnSpc>
            </a:pPr>
            <a:r>
              <a:rPr lang="en-US" sz="2800" dirty="0" err="1"/>
              <a:t>binom</a:t>
            </a:r>
            <a:r>
              <a:rPr lang="en-US" sz="2800" dirty="0" err="1">
                <a:solidFill>
                  <a:srgbClr val="FF0000"/>
                </a:solidFill>
              </a:rPr>
              <a:t>c</a:t>
            </a:r>
            <a:r>
              <a:rPr lang="en-US" sz="2800" dirty="0" err="1"/>
              <a:t>df</a:t>
            </a:r>
            <a:r>
              <a:rPr lang="en-US" sz="2800" dirty="0"/>
              <a:t>(</a:t>
            </a:r>
            <a:r>
              <a:rPr lang="en-US" sz="2800" dirty="0" err="1"/>
              <a:t>n,p,k</a:t>
            </a:r>
            <a:r>
              <a:rPr lang="en-US" sz="2800" dirty="0"/>
              <a:t>)</a:t>
            </a:r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1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81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81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81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AP Statistics, Section 8.1.1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3A9D98-3784-4CDC-BE7A-DE0EAAD16546}" type="slidenum">
              <a:rPr lang="en-US"/>
              <a:pPr/>
              <a:t>14</a:t>
            </a:fld>
            <a:endParaRPr lang="en-US"/>
          </a:p>
        </p:txBody>
      </p:sp>
      <p:sp>
        <p:nvSpPr>
          <p:cNvPr id="457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Mean and Standard Deviation of a Binomial Distribution</a:t>
            </a:r>
            <a:endParaRPr lang="en-US" sz="3600" dirty="0"/>
          </a:p>
        </p:txBody>
      </p:sp>
      <p:graphicFrame>
        <p:nvGraphicFramePr>
          <p:cNvPr id="457731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066800" y="1752600"/>
          <a:ext cx="6324600" cy="291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4360" name="Equation" r:id="rId4" imgW="990360" imgH="457200" progId="Equation.DSMT4">
                  <p:embed/>
                </p:oleObj>
              </mc:Choice>
              <mc:Fallback>
                <p:oleObj name="Equation" r:id="rId4" imgW="990360" imgH="457200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752600"/>
                        <a:ext cx="6324600" cy="2919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01468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AP Statistics, Section 8.1.1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05B4DF-9640-42AE-903B-9FA521782AF7}" type="slidenum">
              <a:rPr lang="en-US"/>
              <a:pPr/>
              <a:t>15</a:t>
            </a:fld>
            <a:endParaRPr lang="en-US"/>
          </a:p>
        </p:txBody>
      </p:sp>
      <p:pic>
        <p:nvPicPr>
          <p:cNvPr id="458754" name="Picture 2" descr="[image]"/>
          <p:cNvPicPr>
            <a:picLocks noGrp="1" noChangeAspect="1" noChangeArrowheads="1"/>
          </p:cNvPicPr>
          <p:nvPr>
            <p:ph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1004888" y="522288"/>
            <a:ext cx="7132637" cy="5280025"/>
          </a:xfrm>
          <a:noFill/>
          <a:ln/>
        </p:spPr>
      </p:pic>
      <p:graphicFrame>
        <p:nvGraphicFramePr>
          <p:cNvPr id="458755" name="Object 3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057400" y="5410200"/>
          <a:ext cx="5029200" cy="72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5384" name="Equation" r:id="rId5" imgW="1663560" imgH="241200" progId="Equation.DSMT4">
                  <p:embed/>
                </p:oleObj>
              </mc:Choice>
              <mc:Fallback>
                <p:oleObj name="Equation" r:id="rId5" imgW="166356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5410200"/>
                        <a:ext cx="5029200" cy="728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122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AP Statistics, Section 8.1.1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45FEB6-7760-4F49-831A-E8CC7B71CE92}" type="slidenum">
              <a:rPr lang="en-US"/>
              <a:pPr/>
              <a:t>16</a:t>
            </a:fld>
            <a:endParaRPr lang="en-US"/>
          </a:p>
        </p:txBody>
      </p:sp>
      <p:pic>
        <p:nvPicPr>
          <p:cNvPr id="459778" name="Picture 2" descr="[image]"/>
          <p:cNvPicPr>
            <a:picLocks noGrp="1" noChangeAspect="1" noChangeArrowheads="1"/>
          </p:cNvPicPr>
          <p:nvPr>
            <p:ph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1004888" y="522288"/>
            <a:ext cx="7132637" cy="5280025"/>
          </a:xfrm>
          <a:noFill/>
          <a:ln/>
        </p:spPr>
      </p:pic>
      <p:graphicFrame>
        <p:nvGraphicFramePr>
          <p:cNvPr id="459779" name="Object 3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049463" y="5562600"/>
          <a:ext cx="4967287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6408" name="Equation" r:id="rId5" imgW="1892160" imgH="241200" progId="Equation.DSMT4">
                  <p:embed/>
                </p:oleObj>
              </mc:Choice>
              <mc:Fallback>
                <p:oleObj name="Equation" r:id="rId5" imgW="189216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9463" y="5562600"/>
                        <a:ext cx="4967287" cy="633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4243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AP Statistics, Section 8.1.1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0AF272-E784-4E4F-9B70-10E2D8B666DC}" type="slidenum">
              <a:rPr lang="en-US"/>
              <a:pPr/>
              <a:t>17</a:t>
            </a:fld>
            <a:endParaRPr lang="en-US"/>
          </a:p>
        </p:txBody>
      </p:sp>
      <p:pic>
        <p:nvPicPr>
          <p:cNvPr id="460802" name="Picture 2" descr="[image]"/>
          <p:cNvPicPr>
            <a:picLocks noGrp="1" noChangeAspect="1" noChangeArrowheads="1"/>
          </p:cNvPicPr>
          <p:nvPr>
            <p:ph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1004888" y="522288"/>
            <a:ext cx="7132637" cy="5280025"/>
          </a:xfrm>
          <a:noFill/>
          <a:ln/>
        </p:spPr>
      </p:pic>
      <p:graphicFrame>
        <p:nvGraphicFramePr>
          <p:cNvPr id="460803" name="Object 3"/>
          <p:cNvGraphicFramePr>
            <a:graphicFrameLocks noChangeAspect="1"/>
          </p:cNvGraphicFramePr>
          <p:nvPr/>
        </p:nvGraphicFramePr>
        <p:xfrm>
          <a:off x="1828800" y="5715000"/>
          <a:ext cx="5638800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7432" name="Equation" r:id="rId5" imgW="2120760" imgH="241200" progId="Equation.DSMT4">
                  <p:embed/>
                </p:oleObj>
              </mc:Choice>
              <mc:Fallback>
                <p:oleObj name="Equation" r:id="rId5" imgW="212076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5715000"/>
                        <a:ext cx="5638800" cy="641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6409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AP Statistics, Section 8.1.1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C18FC1-E232-4640-8D6D-E5D1FD7DCFA7}" type="slidenum">
              <a:rPr lang="en-US"/>
              <a:pPr/>
              <a:t>18</a:t>
            </a:fld>
            <a:endParaRPr lang="en-US"/>
          </a:p>
        </p:txBody>
      </p:sp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229600" cy="1371600"/>
          </a:xfrm>
        </p:spPr>
        <p:txBody>
          <a:bodyPr/>
          <a:lstStyle/>
          <a:p>
            <a:r>
              <a:rPr lang="en-US" dirty="0"/>
              <a:t>Example:</a:t>
            </a:r>
          </a:p>
        </p:txBody>
      </p:sp>
      <p:sp>
        <p:nvSpPr>
          <p:cNvPr id="485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29424" y="1295400"/>
            <a:ext cx="8868624" cy="3810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 recent survey asked a nationwide random sample of 2500 adults if they agreed or disagreed that “I like buying new clothes, but shopping is often frustrating and time-consuming.” Suppose that in fact 60% of all adults would “agree”. What is the probability that 1520 or more of the sample “agree”.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AP Statistics, Section 8.1.1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396B38-1B34-43ED-94F2-0EAF6EE270D3}" type="slidenum">
              <a:rPr lang="en-US"/>
              <a:pPr/>
              <a:t>19</a:t>
            </a:fld>
            <a:endParaRPr lang="en-US"/>
          </a:p>
        </p:txBody>
      </p:sp>
      <p:sp>
        <p:nvSpPr>
          <p:cNvPr id="48435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457200"/>
            <a:ext cx="8991600" cy="1371600"/>
          </a:xfrm>
        </p:spPr>
        <p:txBody>
          <a:bodyPr/>
          <a:lstStyle/>
          <a:p>
            <a:r>
              <a:rPr lang="en-US" sz="3200" dirty="0"/>
              <a:t>Normal Approximation of </a:t>
            </a:r>
            <a:r>
              <a:rPr lang="en-US" sz="3200" dirty="0" smtClean="0"/>
              <a:t>Binomial </a:t>
            </a:r>
            <a:r>
              <a:rPr lang="en-US" sz="3200" dirty="0"/>
              <a:t>Distribution</a:t>
            </a:r>
          </a:p>
        </p:txBody>
      </p:sp>
      <p:sp>
        <p:nvSpPr>
          <p:cNvPr id="484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1356" y="1524000"/>
            <a:ext cx="8229600" cy="3886200"/>
          </a:xfrm>
        </p:spPr>
        <p:txBody>
          <a:bodyPr/>
          <a:lstStyle/>
          <a:p>
            <a:r>
              <a:rPr lang="en-US" dirty="0"/>
              <a:t>As the number of trials n gets larger, the binomial distribution gets close to a normal distribution.</a:t>
            </a:r>
          </a:p>
          <a:p>
            <a:r>
              <a:rPr lang="en-US" dirty="0"/>
              <a:t>Question: What value of n is big enough? The book does not say, so let’s see how the close two calculations are…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AP Statistics, Section 8.1.1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D4EF1A-27F9-4F90-97C6-FFB0C182CEA4}" type="slidenum">
              <a:rPr lang="en-US"/>
              <a:pPr/>
              <a:t>2</a:t>
            </a:fld>
            <a:endParaRPr lang="en-US"/>
          </a:p>
        </p:txBody>
      </p:sp>
      <p:sp>
        <p:nvSpPr>
          <p:cNvPr id="448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Binomial Setting</a:t>
            </a:r>
          </a:p>
        </p:txBody>
      </p:sp>
      <p:sp>
        <p:nvSpPr>
          <p:cNvPr id="448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2672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/>
              <a:t>Each observation falls into one of just two categories, which for convenience we call “success” or “failure”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/>
              <a:t>There are a fixed number n of observations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/>
              <a:t>The n observations are all independent.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/>
              <a:t>The probability of success, call it p, is the same for each observation.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8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48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48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48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10493"/>
            <a:ext cx="8229600" cy="1371600"/>
          </a:xfrm>
        </p:spPr>
        <p:txBody>
          <a:bodyPr/>
          <a:lstStyle/>
          <a:p>
            <a:r>
              <a:rPr lang="en-US" sz="2800" dirty="0" smtClean="0"/>
              <a:t>Normal Approximations for Binomial Distributions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886200"/>
          </a:xfrm>
        </p:spPr>
        <p:txBody>
          <a:bodyPr/>
          <a:lstStyle/>
          <a:p>
            <a:r>
              <a:rPr lang="en-US" dirty="0" smtClean="0"/>
              <a:t>As a “rule of thumb,” we may use the Normal Approximation when…</a:t>
            </a:r>
          </a:p>
          <a:p>
            <a:r>
              <a:rPr lang="en-US" dirty="0" err="1" smtClean="0"/>
              <a:t>np</a:t>
            </a:r>
            <a:r>
              <a:rPr lang="en-US" dirty="0" smtClean="0"/>
              <a:t> ≥ 10 and n (1 – p)</a:t>
            </a:r>
            <a:r>
              <a:rPr lang="en-US" dirty="0"/>
              <a:t> </a:t>
            </a:r>
            <a:r>
              <a:rPr lang="en-US" dirty="0" smtClean="0"/>
              <a:t>≥ 10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AP Statistics, Section 8.1.1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45F551-5A37-4E63-BAEC-CFB5E5B4A9AA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018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57200"/>
            <a:ext cx="8229600" cy="3886200"/>
          </a:xfrm>
        </p:spPr>
        <p:txBody>
          <a:bodyPr/>
          <a:lstStyle/>
          <a:p>
            <a:r>
              <a:rPr lang="en-US" dirty="0"/>
              <a:t>Here are some useful applications of the </a:t>
            </a:r>
            <a:r>
              <a:rPr lang="en-US" dirty="0" err="1"/>
              <a:t>binomcdf</a:t>
            </a:r>
            <a:r>
              <a:rPr lang="en-US" dirty="0"/>
              <a:t> and </a:t>
            </a:r>
            <a:r>
              <a:rPr lang="en-US" dirty="0" err="1"/>
              <a:t>binomcdf</a:t>
            </a:r>
            <a:r>
              <a:rPr lang="en-US" dirty="0"/>
              <a:t> commands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2800" dirty="0" smtClean="0"/>
              <a:t>To </a:t>
            </a:r>
            <a:r>
              <a:rPr lang="en-US" sz="2800" dirty="0"/>
              <a:t>find </a:t>
            </a:r>
            <a:r>
              <a:rPr lang="en-US" sz="2800" i="1" dirty="0"/>
              <a:t>P</a:t>
            </a:r>
            <a:r>
              <a:rPr lang="en-US" sz="2800" dirty="0"/>
              <a:t>(</a:t>
            </a:r>
            <a:r>
              <a:rPr lang="en-US" sz="2800" i="1" dirty="0"/>
              <a:t>x </a:t>
            </a:r>
            <a:r>
              <a:rPr lang="en-US" sz="2800" dirty="0"/>
              <a:t>= </a:t>
            </a:r>
            <a:r>
              <a:rPr lang="en-US" sz="2800" i="1" dirty="0"/>
              <a:t>k</a:t>
            </a:r>
            <a:r>
              <a:rPr lang="en-US" sz="2800" dirty="0"/>
              <a:t>), use </a:t>
            </a:r>
            <a:r>
              <a:rPr lang="en-US" sz="2800" dirty="0" err="1"/>
              <a:t>binompdf</a:t>
            </a:r>
            <a:r>
              <a:rPr lang="en-US" sz="2800" dirty="0"/>
              <a:t>(</a:t>
            </a:r>
            <a:r>
              <a:rPr lang="en-US" sz="2800" dirty="0" err="1"/>
              <a:t>n,p,k</a:t>
            </a:r>
            <a:r>
              <a:rPr lang="en-US" sz="2800" dirty="0"/>
              <a:t>)</a:t>
            </a:r>
          </a:p>
          <a:p>
            <a:r>
              <a:rPr lang="en-US" sz="2800" dirty="0" smtClean="0"/>
              <a:t>To </a:t>
            </a:r>
            <a:r>
              <a:rPr lang="en-US" sz="2800" dirty="0"/>
              <a:t>find </a:t>
            </a:r>
            <a:r>
              <a:rPr lang="en-US" sz="2800" i="1" dirty="0"/>
              <a:t>P</a:t>
            </a:r>
            <a:r>
              <a:rPr lang="en-US" sz="2800" dirty="0"/>
              <a:t>(</a:t>
            </a:r>
            <a:r>
              <a:rPr lang="en-US" sz="2800" i="1" dirty="0"/>
              <a:t>x </a:t>
            </a:r>
            <a:r>
              <a:rPr lang="en-US" sz="2800" dirty="0"/>
              <a:t>≤ </a:t>
            </a:r>
            <a:r>
              <a:rPr lang="en-US" sz="2800" i="1" dirty="0"/>
              <a:t>k</a:t>
            </a:r>
            <a:r>
              <a:rPr lang="en-US" sz="2800" dirty="0"/>
              <a:t>), use </a:t>
            </a:r>
            <a:r>
              <a:rPr lang="en-US" sz="2800" dirty="0" err="1"/>
              <a:t>binomcdf</a:t>
            </a:r>
            <a:r>
              <a:rPr lang="en-US" sz="2800" dirty="0"/>
              <a:t>(</a:t>
            </a:r>
            <a:r>
              <a:rPr lang="en-US" sz="2800" dirty="0" err="1"/>
              <a:t>n,p,k</a:t>
            </a:r>
            <a:r>
              <a:rPr lang="en-US" sz="2800" dirty="0"/>
              <a:t>)</a:t>
            </a:r>
          </a:p>
          <a:p>
            <a:r>
              <a:rPr lang="en-US" sz="2800" dirty="0" smtClean="0"/>
              <a:t>To </a:t>
            </a:r>
            <a:r>
              <a:rPr lang="en-US" sz="2800" dirty="0"/>
              <a:t>find </a:t>
            </a:r>
            <a:r>
              <a:rPr lang="en-US" sz="2800" i="1" dirty="0"/>
              <a:t>P</a:t>
            </a:r>
            <a:r>
              <a:rPr lang="en-US" sz="2800" dirty="0"/>
              <a:t>(</a:t>
            </a:r>
            <a:r>
              <a:rPr lang="en-US" sz="2800" i="1" dirty="0"/>
              <a:t>x </a:t>
            </a:r>
            <a:r>
              <a:rPr lang="en-US" sz="2800" dirty="0"/>
              <a:t>&lt; </a:t>
            </a:r>
            <a:r>
              <a:rPr lang="en-US" sz="2800" i="1" dirty="0"/>
              <a:t>k</a:t>
            </a:r>
            <a:r>
              <a:rPr lang="en-US" sz="2800" dirty="0"/>
              <a:t>), use </a:t>
            </a:r>
            <a:r>
              <a:rPr lang="en-US" sz="2800" dirty="0" err="1"/>
              <a:t>binomcdf</a:t>
            </a:r>
            <a:r>
              <a:rPr lang="en-US" sz="2800" dirty="0"/>
              <a:t>(n,p,k-1)</a:t>
            </a:r>
          </a:p>
          <a:p>
            <a:r>
              <a:rPr lang="en-US" sz="2800" dirty="0" smtClean="0"/>
              <a:t>To </a:t>
            </a:r>
            <a:r>
              <a:rPr lang="en-US" sz="2800" dirty="0"/>
              <a:t>find </a:t>
            </a:r>
            <a:r>
              <a:rPr lang="en-US" sz="2800" i="1" dirty="0"/>
              <a:t>P</a:t>
            </a:r>
            <a:r>
              <a:rPr lang="en-US" sz="2800" dirty="0"/>
              <a:t>(</a:t>
            </a:r>
            <a:r>
              <a:rPr lang="en-US" sz="2800" i="1" dirty="0"/>
              <a:t>x </a:t>
            </a:r>
            <a:r>
              <a:rPr lang="en-US" sz="2800" dirty="0"/>
              <a:t>&gt; </a:t>
            </a:r>
            <a:r>
              <a:rPr lang="en-US" sz="2800" i="1" dirty="0"/>
              <a:t>k</a:t>
            </a:r>
            <a:r>
              <a:rPr lang="en-US" sz="2800" dirty="0"/>
              <a:t>), use 1-binomcdf(</a:t>
            </a:r>
            <a:r>
              <a:rPr lang="en-US" sz="2800" dirty="0" err="1"/>
              <a:t>n,p,k</a:t>
            </a:r>
            <a:r>
              <a:rPr lang="en-US" sz="2800" dirty="0"/>
              <a:t>)</a:t>
            </a:r>
          </a:p>
          <a:p>
            <a:r>
              <a:rPr lang="en-US" sz="2800" dirty="0" smtClean="0"/>
              <a:t>To </a:t>
            </a:r>
            <a:r>
              <a:rPr lang="en-US" sz="2800" dirty="0"/>
              <a:t>find </a:t>
            </a:r>
            <a:r>
              <a:rPr lang="en-US" sz="2800" i="1" dirty="0"/>
              <a:t>P</a:t>
            </a:r>
            <a:r>
              <a:rPr lang="en-US" sz="2800" dirty="0"/>
              <a:t>(</a:t>
            </a:r>
            <a:r>
              <a:rPr lang="en-US" sz="2800" i="1" dirty="0"/>
              <a:t>x </a:t>
            </a:r>
            <a:r>
              <a:rPr lang="en-US" sz="2800" dirty="0"/>
              <a:t>≥ </a:t>
            </a:r>
            <a:r>
              <a:rPr lang="en-US" sz="2800" i="1" dirty="0"/>
              <a:t>k</a:t>
            </a:r>
            <a:r>
              <a:rPr lang="en-US" sz="2800" dirty="0"/>
              <a:t>), use 1-binomcdf(n,p,k-1)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AP Statistics, Section 8.1.1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45F551-5A37-4E63-BAEC-CFB5E5B4A9AA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4381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AP Statistics, Section 8.1.1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1C36F3-D242-406C-822E-2B3E8A780797}" type="slidenum">
              <a:rPr lang="en-US"/>
              <a:pPr/>
              <a:t>22</a:t>
            </a:fld>
            <a:endParaRPr lang="en-US"/>
          </a:p>
        </p:txBody>
      </p:sp>
      <p:sp>
        <p:nvSpPr>
          <p:cNvPr id="487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487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Binomial Worksheet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AP Statistics, Section 8.1.1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DF0BF1-4BB3-4410-8689-F3CA21DE2B48}" type="slidenum">
              <a:rPr lang="en-US"/>
              <a:pPr/>
              <a:t>3</a:t>
            </a:fld>
            <a:endParaRPr lang="en-US"/>
          </a:p>
        </p:txBody>
      </p:sp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Binomial Setting: Example</a:t>
            </a:r>
          </a:p>
        </p:txBody>
      </p:sp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382000" cy="45720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800"/>
              <a:t>Each observation falls into one of just two categories, which for convenience we call “success” or “failure”: Basketball player at the free throw.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800"/>
              <a:t>There are a fixed number </a:t>
            </a:r>
            <a:r>
              <a:rPr lang="en-US" sz="2800" i="1"/>
              <a:t>n</a:t>
            </a:r>
            <a:r>
              <a:rPr lang="en-US" sz="2800"/>
              <a:t> of observations: The player is given 5 tries.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800"/>
              <a:t>The </a:t>
            </a:r>
            <a:r>
              <a:rPr lang="en-US" sz="2800" i="1"/>
              <a:t>n</a:t>
            </a:r>
            <a:r>
              <a:rPr lang="en-US" sz="2800"/>
              <a:t> observations are all independent: When the player makes (or misses) it does not change the probability of making the next shot.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800"/>
              <a:t>The probability of success, call it </a:t>
            </a:r>
            <a:r>
              <a:rPr lang="en-US" sz="2800" i="1"/>
              <a:t>p</a:t>
            </a:r>
            <a:r>
              <a:rPr lang="en-US" sz="2800"/>
              <a:t>, is the same for each observation: The player has an 85% chance of making the shot; </a:t>
            </a:r>
            <a:r>
              <a:rPr lang="en-US" sz="2800" i="1"/>
              <a:t>p</a:t>
            </a:r>
            <a:r>
              <a:rPr lang="en-US" sz="2800"/>
              <a:t>=.85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50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50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50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AP Statistics, Section 8.1.1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ED7007-61C3-44D5-B9BE-A83EC07EFF8F}" type="slidenum">
              <a:rPr lang="en-US"/>
              <a:pPr/>
              <a:t>4</a:t>
            </a:fld>
            <a:endParaRPr lang="en-US"/>
          </a:p>
        </p:txBody>
      </p:sp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9616"/>
            <a:ext cx="8229600" cy="1371600"/>
          </a:xfrm>
        </p:spPr>
        <p:txBody>
          <a:bodyPr/>
          <a:lstStyle/>
          <a:p>
            <a:r>
              <a:rPr lang="en-US"/>
              <a:t>Shorthand</a:t>
            </a:r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229600" cy="3886200"/>
          </a:xfrm>
        </p:spPr>
        <p:txBody>
          <a:bodyPr/>
          <a:lstStyle/>
          <a:p>
            <a:r>
              <a:rPr lang="en-US" sz="2800" dirty="0"/>
              <a:t>Normal distributions can be described using the N(</a:t>
            </a:r>
            <a:r>
              <a:rPr lang="en-US" sz="2800" dirty="0">
                <a:cs typeface="Arial" charset="0"/>
              </a:rPr>
              <a:t>µ,</a:t>
            </a:r>
            <a:r>
              <a:rPr lang="el-GR" sz="2800" dirty="0">
                <a:cs typeface="Arial" charset="0"/>
              </a:rPr>
              <a:t>σ</a:t>
            </a:r>
            <a:r>
              <a:rPr lang="en-US" sz="2800" dirty="0">
                <a:cs typeface="Arial" charset="0"/>
              </a:rPr>
              <a:t>)</a:t>
            </a:r>
            <a:r>
              <a:rPr lang="en-US" sz="2800" dirty="0"/>
              <a:t> notation; for example, N(</a:t>
            </a:r>
            <a:r>
              <a:rPr lang="en-US" sz="2800" dirty="0">
                <a:cs typeface="Arial" charset="0"/>
              </a:rPr>
              <a:t>65.5,2.5) is a normal distribution with mean 65.5 and standard deviation 2.5.</a:t>
            </a:r>
          </a:p>
          <a:p>
            <a:r>
              <a:rPr lang="en-US" sz="2800" dirty="0">
                <a:cs typeface="Arial" charset="0"/>
              </a:rPr>
              <a:t>Binomial distributions can be described using the B(</a:t>
            </a:r>
            <a:r>
              <a:rPr lang="en-US" sz="2800" dirty="0" err="1">
                <a:cs typeface="Arial" charset="0"/>
              </a:rPr>
              <a:t>n,p</a:t>
            </a:r>
            <a:r>
              <a:rPr lang="en-US" sz="2800" dirty="0">
                <a:cs typeface="Arial" charset="0"/>
              </a:rPr>
              <a:t>) </a:t>
            </a:r>
            <a:r>
              <a:rPr lang="en-US" sz="2800" dirty="0" smtClean="0">
                <a:cs typeface="Arial" charset="0"/>
              </a:rPr>
              <a:t>notation</a:t>
            </a:r>
          </a:p>
          <a:p>
            <a:pPr lvl="1"/>
            <a:r>
              <a:rPr lang="en-US" sz="2000" dirty="0" smtClean="0">
                <a:cs typeface="Arial" charset="0"/>
              </a:rPr>
              <a:t>For </a:t>
            </a:r>
            <a:r>
              <a:rPr lang="en-US" sz="2000" dirty="0">
                <a:cs typeface="Arial" charset="0"/>
              </a:rPr>
              <a:t>example, B(5, .85) describes a binomial distribution with 5 trials and .85 probability of success for each trial.</a:t>
            </a:r>
            <a:endParaRPr lang="el-GR" sz="2000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9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49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49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AP Statistics, Section 8.1.1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EC4532-6F92-404B-9131-3733BC4A05A9}" type="slidenum">
              <a:rPr lang="en-US"/>
              <a:pPr/>
              <a:t>5</a:t>
            </a:fld>
            <a:endParaRPr lang="en-US"/>
          </a:p>
        </p:txBody>
      </p:sp>
      <p:sp>
        <p:nvSpPr>
          <p:cNvPr id="451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9053"/>
            <a:ext cx="8229600" cy="1371600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3886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Blood type is inherited. If both parents carry genes for the O and A blood types, each child has probability 0.25 of getting two O genes and so of having blood type O. Different children inherit independently of each other. The number of O blood types among 5 children of these parents is the count X off successes in 5 independent observations. 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How would you describe this with “B” notation</a:t>
            </a:r>
            <a:r>
              <a:rPr lang="en-US" sz="2800" dirty="0" smtClean="0"/>
              <a:t>?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X=B(               )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1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51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158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AP Statistics, Section 8.1.1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94C245-8048-4099-A54F-78CB4DAF40F4}" type="slidenum">
              <a:rPr lang="en-US"/>
              <a:pPr/>
              <a:t>6</a:t>
            </a:fld>
            <a:endParaRPr lang="en-US"/>
          </a:p>
        </p:txBody>
      </p:sp>
      <p:sp>
        <p:nvSpPr>
          <p:cNvPr id="452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452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343400"/>
          </a:xfrm>
        </p:spPr>
        <p:txBody>
          <a:bodyPr/>
          <a:lstStyle/>
          <a:p>
            <a:r>
              <a:rPr lang="en-US" sz="2800" dirty="0"/>
              <a:t>Deal 10 cards from a shuffled deck and count the number “X” of red cards. </a:t>
            </a:r>
          </a:p>
          <a:p>
            <a:r>
              <a:rPr lang="en-US" sz="2800" dirty="0"/>
              <a:t>A “success” is a red card.</a:t>
            </a:r>
          </a:p>
          <a:p>
            <a:endParaRPr lang="en-US" sz="2800" dirty="0"/>
          </a:p>
          <a:p>
            <a:r>
              <a:rPr lang="en-US" sz="2800" dirty="0"/>
              <a:t>How would you describe this using “B” notation?</a:t>
            </a:r>
          </a:p>
          <a:p>
            <a:pPr>
              <a:buFont typeface="Wingdings" pitchFamily="2" charset="2"/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2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AP Statistics, Section 8.1.1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516A28-82C1-4733-AB02-C3814F8A33BE}" type="slidenum">
              <a:rPr lang="en-US"/>
              <a:pPr/>
              <a:t>7</a:t>
            </a:fld>
            <a:endParaRPr lang="en-US"/>
          </a:p>
        </p:txBody>
      </p:sp>
      <p:sp>
        <p:nvSpPr>
          <p:cNvPr id="454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Binomial Coefficient</a:t>
            </a:r>
          </a:p>
        </p:txBody>
      </p:sp>
      <p:sp>
        <p:nvSpPr>
          <p:cNvPr id="45465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Sometimes referred to as “n choose k”</a:t>
            </a:r>
          </a:p>
          <a:p>
            <a:pPr>
              <a:lnSpc>
                <a:spcPct val="90000"/>
              </a:lnSpc>
            </a:pPr>
            <a:r>
              <a:rPr lang="en-US" sz="2800"/>
              <a:t>For example: “I have 10 students in a class. I need to choose 2 of them.”</a:t>
            </a:r>
          </a:p>
          <a:p>
            <a:pPr>
              <a:lnSpc>
                <a:spcPct val="90000"/>
              </a:lnSpc>
            </a:pPr>
            <a:r>
              <a:rPr lang="en-US" sz="2800"/>
              <a:t>In these examples, order is </a:t>
            </a:r>
            <a:r>
              <a:rPr lang="en-US" sz="2800" b="1"/>
              <a:t>not</a:t>
            </a:r>
            <a:r>
              <a:rPr lang="en-US" sz="2800"/>
              <a:t> important.</a:t>
            </a:r>
          </a:p>
        </p:txBody>
      </p:sp>
      <p:graphicFrame>
        <p:nvGraphicFramePr>
          <p:cNvPr id="454660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4572000" y="1922463"/>
          <a:ext cx="4267200" cy="4043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4676" name="Equation" r:id="rId4" imgW="1714320" imgH="1625400" progId="Equation.DSMT4">
                  <p:embed/>
                </p:oleObj>
              </mc:Choice>
              <mc:Fallback>
                <p:oleObj name="Equation" r:id="rId4" imgW="1714320" imgH="16254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922463"/>
                        <a:ext cx="4267200" cy="4043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4661" name="Object 5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4677" name="Equation" r:id="rId6" imgW="914400" imgH="198720" progId="Equation.DSMT4">
                  <p:embed/>
                </p:oleObj>
              </mc:Choice>
              <mc:Fallback>
                <p:oleObj name="Equation" r:id="rId6" imgW="914400" imgH="19872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4662" name="Rectangle 6"/>
          <p:cNvSpPr>
            <a:spLocks noChangeArrowheads="1"/>
          </p:cNvSpPr>
          <p:nvPr/>
        </p:nvSpPr>
        <p:spPr bwMode="auto">
          <a:xfrm>
            <a:off x="4572000" y="3200400"/>
            <a:ext cx="4572000" cy="1066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4663" name="Rectangle 7"/>
          <p:cNvSpPr>
            <a:spLocks noChangeArrowheads="1"/>
          </p:cNvSpPr>
          <p:nvPr/>
        </p:nvSpPr>
        <p:spPr bwMode="auto">
          <a:xfrm>
            <a:off x="4572000" y="4343400"/>
            <a:ext cx="4572000" cy="1066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4664" name="Rectangle 8"/>
          <p:cNvSpPr>
            <a:spLocks noChangeArrowheads="1"/>
          </p:cNvSpPr>
          <p:nvPr/>
        </p:nvSpPr>
        <p:spPr bwMode="auto">
          <a:xfrm>
            <a:off x="4572000" y="5334000"/>
            <a:ext cx="4572000" cy="1066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546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4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4546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4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4546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4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4662" grpId="0" animBg="1"/>
      <p:bldP spid="454663" grpId="0" animBg="1"/>
      <p:bldP spid="45466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AP Statistics, Section 8.1.1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E4221E-BFB9-409A-9203-D1D4797027B4}" type="slidenum">
              <a:rPr lang="en-US"/>
              <a:pPr/>
              <a:t>8</a:t>
            </a:fld>
            <a:endParaRPr lang="en-US"/>
          </a:p>
        </p:txBody>
      </p:sp>
      <p:sp>
        <p:nvSpPr>
          <p:cNvPr id="455682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US" sz="4000"/>
              <a:t>Binomial Coefficients on the Calculator</a:t>
            </a:r>
          </a:p>
        </p:txBody>
      </p:sp>
      <p:sp>
        <p:nvSpPr>
          <p:cNvPr id="455683" name="Rectangle 3"/>
          <p:cNvSpPr>
            <a:spLocks noGrp="1" noChangeArrowheads="1"/>
          </p:cNvSpPr>
          <p:nvPr>
            <p:ph sz="quarter" idx="4"/>
          </p:nvPr>
        </p:nvSpPr>
        <p:spPr/>
        <p:txBody>
          <a:bodyPr/>
          <a:lstStyle/>
          <a:p>
            <a:endParaRPr lang="en-US" sz="2400" dirty="0"/>
          </a:p>
        </p:txBody>
      </p:sp>
      <p:pic>
        <p:nvPicPr>
          <p:cNvPr id="455684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990600" y="2049463"/>
            <a:ext cx="2744788" cy="1874837"/>
          </a:xfrm>
          <a:ln/>
        </p:spPr>
      </p:pic>
      <p:pic>
        <p:nvPicPr>
          <p:cNvPr id="455685" name="Picture 5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183188" y="2049463"/>
            <a:ext cx="2743200" cy="1874837"/>
          </a:xfrm>
          <a:ln/>
        </p:spPr>
      </p:pic>
      <p:pic>
        <p:nvPicPr>
          <p:cNvPr id="455686" name="Picture 6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990600" y="4068763"/>
            <a:ext cx="2744788" cy="1874837"/>
          </a:xfrm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AP Statistics, Section 8.1.1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EC4532-6F92-404B-9131-3733BC4A05A9}" type="slidenum">
              <a:rPr lang="en-US"/>
              <a:pPr/>
              <a:t>9</a:t>
            </a:fld>
            <a:endParaRPr lang="en-US"/>
          </a:p>
        </p:txBody>
      </p:sp>
      <p:sp>
        <p:nvSpPr>
          <p:cNvPr id="4515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137311"/>
            <a:ext cx="8229600" cy="1371600"/>
          </a:xfrm>
        </p:spPr>
        <p:txBody>
          <a:bodyPr/>
          <a:lstStyle/>
          <a:p>
            <a:r>
              <a:rPr lang="en-US" sz="3600" dirty="0"/>
              <a:t>Example</a:t>
            </a:r>
          </a:p>
        </p:txBody>
      </p:sp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8229600" cy="3886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Blood type is inherited. If both parents carry genes for the O and A blood types, each child has probability 0.25 of getting two O genes and so of having blood type O. Different children inherit independently of each other. The number of O blood types among 5 children of these parents is the count X off successes in 5 independent observations. 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What is the probability that 3 children are type O?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12353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1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1587" grpId="0" build="p"/>
    </p:bld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4327</TotalTime>
  <Words>1010</Words>
  <Application>Microsoft Office PowerPoint</Application>
  <PresentationFormat>On-screen Show (4:3)</PresentationFormat>
  <Paragraphs>144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Pixel</vt:lpstr>
      <vt:lpstr>Section 8.1 Binomial Distributions</vt:lpstr>
      <vt:lpstr>The Binomial Setting</vt:lpstr>
      <vt:lpstr>The Binomial Setting: Example</vt:lpstr>
      <vt:lpstr>Shorthand</vt:lpstr>
      <vt:lpstr>Example</vt:lpstr>
      <vt:lpstr>Example</vt:lpstr>
      <vt:lpstr>Binomial Coefficient</vt:lpstr>
      <vt:lpstr>Binomial Coefficients on the Calculator</vt:lpstr>
      <vt:lpstr>Example</vt:lpstr>
      <vt:lpstr>Binomial Probabilities</vt:lpstr>
      <vt:lpstr>Binomial Distributions on the calculator</vt:lpstr>
      <vt:lpstr>Binomial Distributions on the calculator</vt:lpstr>
      <vt:lpstr>PowerPoint Presentation</vt:lpstr>
      <vt:lpstr>Mean and Standard Deviation of a Binomial Distribution</vt:lpstr>
      <vt:lpstr>PowerPoint Presentation</vt:lpstr>
      <vt:lpstr>PowerPoint Presentation</vt:lpstr>
      <vt:lpstr>PowerPoint Presentation</vt:lpstr>
      <vt:lpstr>Example:</vt:lpstr>
      <vt:lpstr>Normal Approximation of Binomial Distribution</vt:lpstr>
      <vt:lpstr>Normal Approximations for Binomial Distributions</vt:lpstr>
      <vt:lpstr>PowerPoint Presentation</vt:lpstr>
      <vt:lpstr>Homework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Statistics 8.1.1</dc:title>
  <dc:creator>Kristen Skaff</dc:creator>
  <cp:lastModifiedBy>Rose, Kristen</cp:lastModifiedBy>
  <cp:revision>217</cp:revision>
  <dcterms:created xsi:type="dcterms:W3CDTF">2003-08-26T01:29:31Z</dcterms:created>
  <dcterms:modified xsi:type="dcterms:W3CDTF">2015-11-17T00:50:18Z</dcterms:modified>
</cp:coreProperties>
</file>