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sldIdLst>
    <p:sldId id="286" r:id="rId2"/>
    <p:sldId id="296" r:id="rId3"/>
    <p:sldId id="285" r:id="rId4"/>
    <p:sldId id="287" r:id="rId5"/>
    <p:sldId id="288" r:id="rId6"/>
    <p:sldId id="289" r:id="rId7"/>
    <p:sldId id="306" r:id="rId8"/>
    <p:sldId id="307" r:id="rId9"/>
    <p:sldId id="308" r:id="rId10"/>
    <p:sldId id="309" r:id="rId11"/>
    <p:sldId id="291" r:id="rId12"/>
    <p:sldId id="292" r:id="rId13"/>
    <p:sldId id="302" r:id="rId14"/>
    <p:sldId id="293" r:id="rId15"/>
    <p:sldId id="310" r:id="rId16"/>
    <p:sldId id="294" r:id="rId17"/>
    <p:sldId id="295" r:id="rId18"/>
    <p:sldId id="305" r:id="rId19"/>
    <p:sldId id="297" r:id="rId20"/>
    <p:sldId id="298" r:id="rId21"/>
    <p:sldId id="299" r:id="rId22"/>
    <p:sldId id="303" r:id="rId23"/>
    <p:sldId id="304" r:id="rId24"/>
    <p:sldId id="311" r:id="rId2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2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24E7D94-7B5B-4CB1-AF84-1D5C03F6853E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3903181-A0F5-4A9C-A68E-DAF8A8658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80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4BF42-E225-42B9-84BA-98713BF9FD68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5DB4-427A-4841-9A7D-37CC947B2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E626-F270-41C6-94DE-87C4C9EA487C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9020-8243-41CA-A1B2-1015AF1B0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8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EA677-4BED-4774-847E-7FAB34D4C143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7C89-BC3B-420A-B75C-53AB811F7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7A40E48-77FB-4022-86CB-A349126C14BF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9D27742-6BDE-46A2-B890-D4A1B345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51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C8FA8-0AB7-4417-8A8F-F9E71255D07F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822A-1BC1-43E9-B21F-4EC35D5D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3C50-6D62-43AF-BDBF-3E576584A44B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CA7B-3D4B-4BA3-869F-F6ACBC445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4FFF2-0EB2-4515-9FFF-05C6527AB8D3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CA38E-A069-48E8-A4CB-E44E3E6DF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8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0998-3FCA-47B1-8829-DC7D4502622D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71D4-D476-4B72-BDAF-91A05A932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37C88-64D9-44E7-B062-A7C51EA47BFB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640C-1AEC-4C08-92B7-62F3AEE9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0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>
              <a:latin typeface="Constantia" pitchFamily="26" charset="0"/>
              <a:ea typeface="Arial" pitchFamily="26" charset="0"/>
              <a:cs typeface="Arial" pitchFamily="26" charset="0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4317-7FEF-4DFD-9F9D-4DE7CF2B7B13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A974-74A4-439A-80A5-541982AF6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92C6185-5FE8-4B54-8B51-B83047D7D4E0}" type="datetime1">
              <a:rPr lang="en-US"/>
              <a:pPr>
                <a:defRPr/>
              </a:pPr>
              <a:t>10/16/2013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53794956-2BC0-4924-8B6C-DF92DBE27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31" r:id="rId2"/>
    <p:sldLayoutId id="2147483940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41" r:id="rId9"/>
    <p:sldLayoutId id="2147483937" r:id="rId10"/>
    <p:sldLayoutId id="21474839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34" charset="-128"/>
          <a:cs typeface="ＭＳ Ｐゴシック" pitchFamily="2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  <a:cs typeface="ＭＳ Ｐゴシック" pitchFamily="2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  <a:cs typeface="ＭＳ Ｐゴシック" pitchFamily="2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  <a:cs typeface="ＭＳ Ｐゴシック" pitchFamily="2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  <a:cs typeface="ＭＳ Ｐゴシック" pitchFamily="2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26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599"/>
            <a:ext cx="7851648" cy="423227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Set Notation</a:t>
            </a:r>
            <a:br>
              <a:rPr lang="en-US" dirty="0" smtClean="0"/>
            </a:br>
            <a:r>
              <a:rPr lang="en-US" dirty="0" smtClean="0"/>
              <a:t>Math Studies IB</a:t>
            </a:r>
            <a:br>
              <a:rPr lang="en-US" dirty="0" smtClean="0"/>
            </a:br>
            <a:r>
              <a:rPr lang="en-US" dirty="0" smtClean="0"/>
              <a:t>NPHS</a:t>
            </a:r>
            <a:br>
              <a:rPr lang="en-US" dirty="0" smtClean="0"/>
            </a:br>
            <a:r>
              <a:rPr lang="en-US" dirty="0" err="1" smtClean="0"/>
              <a:t>Mrs</a:t>
            </a:r>
            <a:r>
              <a:rPr lang="en-US" dirty="0" smtClean="0"/>
              <a:t> Skaff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47800"/>
            <a:ext cx="8534400" cy="49339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sz="2000" smtClean="0"/>
              <a:t>A Venn diagram is a good way of visually representing the elements of sets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smtClean="0"/>
              <a:t>The Universal set </a:t>
            </a:r>
            <a:r>
              <a:rPr lang="en-GB" sz="2000" i="1" smtClean="0"/>
              <a:t>U </a:t>
            </a:r>
            <a:r>
              <a:rPr lang="en-GB" sz="2000" smtClean="0"/>
              <a:t>in this case contains all the integers from 1 to 24.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i="1" smtClean="0"/>
              <a:t>U</a:t>
            </a:r>
            <a:r>
              <a:rPr lang="en-GB" sz="2000" smtClean="0"/>
              <a:t> = {1, 2, 3, 4, 5, 6, 7, 8, 9, 10, 11, 12, 13, 14, 15, 16, 17, 18, 19, 20, 21, 22, 23, 24}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355850" y="2108200"/>
            <a:ext cx="4495800" cy="2263775"/>
            <a:chOff x="1383" y="1328"/>
            <a:chExt cx="2832" cy="1426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384" y="1389"/>
              <a:ext cx="2630" cy="13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3515" y="16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</a:t>
              </a: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835" y="170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4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927" y="170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3</a:t>
              </a:r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2140" y="179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6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863" y="206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9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2426" y="1752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12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1973" y="2296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15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2154" y="1525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18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154" y="211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21</a:t>
              </a: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2426" y="202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24</a:t>
              </a:r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2835" y="220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8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3047" y="1797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16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3016" y="2069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20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3727" y="184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529" y="20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5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3498" y="246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7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3651" y="2296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10</a:t>
              </a: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3197" y="252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11</a:t>
              </a:r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2834" y="252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13</a:t>
              </a: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2381" y="252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14</a:t>
              </a:r>
            </a:p>
          </p:txBody>
        </p:sp>
        <p:sp>
          <p:nvSpPr>
            <p:cNvPr id="14362" name="Text Box 26"/>
            <p:cNvSpPr txBox="1">
              <a:spLocks noChangeArrowheads="1"/>
            </p:cNvSpPr>
            <p:nvPr/>
          </p:nvSpPr>
          <p:spPr bwMode="auto">
            <a:xfrm>
              <a:off x="1791" y="2478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17</a:t>
              </a:r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1519" y="252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19</a:t>
              </a: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1383" y="2115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22</a:t>
              </a: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1429" y="1842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23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3983" y="1328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2000" i="1">
                  <a:solidFill>
                    <a:schemeClr val="accent2"/>
                  </a:solidFill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5363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5076825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smtClean="0"/>
              <a:t>If the set </a:t>
            </a:r>
            <a:r>
              <a:rPr lang="en-GB" sz="2000" i="1" smtClean="0"/>
              <a:t>A</a:t>
            </a:r>
            <a:r>
              <a:rPr lang="en-GB" sz="2000" smtClean="0"/>
              <a:t> contains all the multiples of 3 between 1 and 24, this can</a:t>
            </a:r>
          </a:p>
          <a:p>
            <a:pPr>
              <a:buFontTx/>
              <a:buNone/>
            </a:pPr>
            <a:r>
              <a:rPr lang="en-GB" sz="2000" smtClean="0"/>
              <a:t>be written as</a:t>
            </a:r>
          </a:p>
          <a:p>
            <a:pPr>
              <a:buFontTx/>
              <a:buNone/>
            </a:pPr>
            <a:endParaRPr lang="en-GB" sz="2000" i="1" smtClean="0"/>
          </a:p>
          <a:p>
            <a:pPr>
              <a:buFontTx/>
              <a:buNone/>
            </a:pPr>
            <a:r>
              <a:rPr lang="en-GB" sz="2000" i="1" smtClean="0"/>
              <a:t>A</a:t>
            </a:r>
            <a:r>
              <a:rPr lang="en-GB" sz="2000" smtClean="0"/>
              <a:t> = {3, 6, 9, 12, 15, 18, 21, 24}.</a:t>
            </a:r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r>
              <a:rPr lang="en-GB" sz="2000" smtClean="0"/>
              <a:t>On the diagram these can be identified by enclosing them in a circle</a:t>
            </a:r>
          </a:p>
          <a:p>
            <a:pPr>
              <a:buFontTx/>
              <a:buNone/>
            </a:pPr>
            <a:r>
              <a:rPr lang="en-GB" sz="2000" smtClean="0"/>
              <a:t>labelled </a:t>
            </a:r>
            <a:r>
              <a:rPr lang="en-GB" sz="2000" i="1" smtClean="0"/>
              <a:t>A</a:t>
            </a:r>
            <a:r>
              <a:rPr lang="en-GB" sz="2000" smtClean="0"/>
              <a:t>.</a:t>
            </a:r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</p:txBody>
      </p:sp>
      <p:sp>
        <p:nvSpPr>
          <p:cNvPr id="15364" name="Rectangle 80"/>
          <p:cNvSpPr>
            <a:spLocks noChangeArrowheads="1"/>
          </p:cNvSpPr>
          <p:nvPr/>
        </p:nvSpPr>
        <p:spPr bwMode="auto">
          <a:xfrm>
            <a:off x="2628900" y="3925888"/>
            <a:ext cx="4175125" cy="2160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5365" name="Text Box 81"/>
          <p:cNvSpPr txBox="1">
            <a:spLocks noChangeArrowheads="1"/>
          </p:cNvSpPr>
          <p:nvPr/>
        </p:nvSpPr>
        <p:spPr bwMode="auto">
          <a:xfrm>
            <a:off x="6011863" y="42862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</a:t>
            </a:r>
          </a:p>
        </p:txBody>
      </p:sp>
      <p:sp>
        <p:nvSpPr>
          <p:cNvPr id="15366" name="Text Box 82"/>
          <p:cNvSpPr txBox="1">
            <a:spLocks noChangeArrowheads="1"/>
          </p:cNvSpPr>
          <p:nvPr/>
        </p:nvSpPr>
        <p:spPr bwMode="auto">
          <a:xfrm>
            <a:off x="4932363" y="4429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4</a:t>
            </a:r>
          </a:p>
        </p:txBody>
      </p:sp>
      <p:sp>
        <p:nvSpPr>
          <p:cNvPr id="15367" name="Text Box 83"/>
          <p:cNvSpPr txBox="1">
            <a:spLocks noChangeArrowheads="1"/>
          </p:cNvSpPr>
          <p:nvPr/>
        </p:nvSpPr>
        <p:spPr bwMode="auto">
          <a:xfrm>
            <a:off x="3490913" y="4429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3</a:t>
            </a:r>
          </a:p>
        </p:txBody>
      </p:sp>
      <p:sp>
        <p:nvSpPr>
          <p:cNvPr id="15368" name="Text Box 84"/>
          <p:cNvSpPr txBox="1">
            <a:spLocks noChangeArrowheads="1"/>
          </p:cNvSpPr>
          <p:nvPr/>
        </p:nvSpPr>
        <p:spPr bwMode="auto">
          <a:xfrm>
            <a:off x="3829050" y="45735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6</a:t>
            </a:r>
          </a:p>
        </p:txBody>
      </p:sp>
      <p:sp>
        <p:nvSpPr>
          <p:cNvPr id="15369" name="Text Box 85"/>
          <p:cNvSpPr txBox="1">
            <a:spLocks noChangeArrowheads="1"/>
          </p:cNvSpPr>
          <p:nvPr/>
        </p:nvSpPr>
        <p:spPr bwMode="auto">
          <a:xfrm>
            <a:off x="3389313" y="4994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9</a:t>
            </a:r>
          </a:p>
        </p:txBody>
      </p:sp>
      <p:sp>
        <p:nvSpPr>
          <p:cNvPr id="15370" name="Text Box 86"/>
          <p:cNvSpPr txBox="1">
            <a:spLocks noChangeArrowheads="1"/>
          </p:cNvSpPr>
          <p:nvPr/>
        </p:nvSpPr>
        <p:spPr bwMode="auto">
          <a:xfrm>
            <a:off x="4283075" y="45021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12</a:t>
            </a:r>
          </a:p>
        </p:txBody>
      </p:sp>
      <p:sp>
        <p:nvSpPr>
          <p:cNvPr id="15371" name="Text Box 87"/>
          <p:cNvSpPr txBox="1">
            <a:spLocks noChangeArrowheads="1"/>
          </p:cNvSpPr>
          <p:nvPr/>
        </p:nvSpPr>
        <p:spPr bwMode="auto">
          <a:xfrm>
            <a:off x="3563938" y="53657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15</a:t>
            </a:r>
          </a:p>
        </p:txBody>
      </p:sp>
      <p:sp>
        <p:nvSpPr>
          <p:cNvPr id="15372" name="Text Box 88"/>
          <p:cNvSpPr txBox="1">
            <a:spLocks noChangeArrowheads="1"/>
          </p:cNvSpPr>
          <p:nvPr/>
        </p:nvSpPr>
        <p:spPr bwMode="auto">
          <a:xfrm>
            <a:off x="3851275" y="41417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18</a:t>
            </a:r>
          </a:p>
        </p:txBody>
      </p:sp>
      <p:sp>
        <p:nvSpPr>
          <p:cNvPr id="15373" name="Text Box 89"/>
          <p:cNvSpPr txBox="1">
            <a:spLocks noChangeArrowheads="1"/>
          </p:cNvSpPr>
          <p:nvPr/>
        </p:nvSpPr>
        <p:spPr bwMode="auto">
          <a:xfrm>
            <a:off x="3851275" y="50704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21</a:t>
            </a:r>
          </a:p>
        </p:txBody>
      </p:sp>
      <p:sp>
        <p:nvSpPr>
          <p:cNvPr id="15374" name="Text Box 90"/>
          <p:cNvSpPr txBox="1">
            <a:spLocks noChangeArrowheads="1"/>
          </p:cNvSpPr>
          <p:nvPr/>
        </p:nvSpPr>
        <p:spPr bwMode="auto">
          <a:xfrm>
            <a:off x="4283075" y="492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24</a:t>
            </a:r>
          </a:p>
        </p:txBody>
      </p:sp>
      <p:sp>
        <p:nvSpPr>
          <p:cNvPr id="15375" name="Text Box 91"/>
          <p:cNvSpPr txBox="1">
            <a:spLocks noChangeArrowheads="1"/>
          </p:cNvSpPr>
          <p:nvPr/>
        </p:nvSpPr>
        <p:spPr bwMode="auto">
          <a:xfrm>
            <a:off x="4932363" y="52149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8</a:t>
            </a:r>
          </a:p>
        </p:txBody>
      </p:sp>
      <p:sp>
        <p:nvSpPr>
          <p:cNvPr id="15376" name="Text Box 92"/>
          <p:cNvSpPr txBox="1">
            <a:spLocks noChangeArrowheads="1"/>
          </p:cNvSpPr>
          <p:nvPr/>
        </p:nvSpPr>
        <p:spPr bwMode="auto">
          <a:xfrm>
            <a:off x="5268913" y="45735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16</a:t>
            </a:r>
          </a:p>
        </p:txBody>
      </p:sp>
      <p:sp>
        <p:nvSpPr>
          <p:cNvPr id="15377" name="Text Box 93"/>
          <p:cNvSpPr txBox="1">
            <a:spLocks noChangeArrowheads="1"/>
          </p:cNvSpPr>
          <p:nvPr/>
        </p:nvSpPr>
        <p:spPr bwMode="auto">
          <a:xfrm>
            <a:off x="5219700" y="50053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20</a:t>
            </a:r>
          </a:p>
        </p:txBody>
      </p:sp>
      <p:sp>
        <p:nvSpPr>
          <p:cNvPr id="15378" name="Text Box 94"/>
          <p:cNvSpPr txBox="1">
            <a:spLocks noChangeArrowheads="1"/>
          </p:cNvSpPr>
          <p:nvPr/>
        </p:nvSpPr>
        <p:spPr bwMode="auto">
          <a:xfrm>
            <a:off x="6348413" y="46450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</a:t>
            </a:r>
          </a:p>
        </p:txBody>
      </p:sp>
      <p:sp>
        <p:nvSpPr>
          <p:cNvPr id="15379" name="Text Box 95"/>
          <p:cNvSpPr txBox="1">
            <a:spLocks noChangeArrowheads="1"/>
          </p:cNvSpPr>
          <p:nvPr/>
        </p:nvSpPr>
        <p:spPr bwMode="auto">
          <a:xfrm>
            <a:off x="6034088" y="5005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5</a:t>
            </a:r>
          </a:p>
        </p:txBody>
      </p:sp>
      <p:sp>
        <p:nvSpPr>
          <p:cNvPr id="15380" name="Text Box 96"/>
          <p:cNvSpPr txBox="1">
            <a:spLocks noChangeArrowheads="1"/>
          </p:cNvSpPr>
          <p:nvPr/>
        </p:nvSpPr>
        <p:spPr bwMode="auto">
          <a:xfrm>
            <a:off x="5984875" y="5634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7</a:t>
            </a:r>
          </a:p>
        </p:txBody>
      </p:sp>
      <p:sp>
        <p:nvSpPr>
          <p:cNvPr id="15381" name="Text Box 97"/>
          <p:cNvSpPr txBox="1">
            <a:spLocks noChangeArrowheads="1"/>
          </p:cNvSpPr>
          <p:nvPr/>
        </p:nvSpPr>
        <p:spPr bwMode="auto">
          <a:xfrm>
            <a:off x="6227763" y="536575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10</a:t>
            </a:r>
          </a:p>
        </p:txBody>
      </p:sp>
      <p:sp>
        <p:nvSpPr>
          <p:cNvPr id="15382" name="Text Box 98"/>
          <p:cNvSpPr txBox="1">
            <a:spLocks noChangeArrowheads="1"/>
          </p:cNvSpPr>
          <p:nvPr/>
        </p:nvSpPr>
        <p:spPr bwMode="auto">
          <a:xfrm>
            <a:off x="5507038" y="5726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11</a:t>
            </a:r>
          </a:p>
        </p:txBody>
      </p:sp>
      <p:sp>
        <p:nvSpPr>
          <p:cNvPr id="15383" name="Text Box 99"/>
          <p:cNvSpPr txBox="1">
            <a:spLocks noChangeArrowheads="1"/>
          </p:cNvSpPr>
          <p:nvPr/>
        </p:nvSpPr>
        <p:spPr bwMode="auto">
          <a:xfrm>
            <a:off x="4930775" y="5726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13</a:t>
            </a:r>
          </a:p>
        </p:txBody>
      </p:sp>
      <p:sp>
        <p:nvSpPr>
          <p:cNvPr id="15384" name="Text Box 100"/>
          <p:cNvSpPr txBox="1">
            <a:spLocks noChangeArrowheads="1"/>
          </p:cNvSpPr>
          <p:nvPr/>
        </p:nvSpPr>
        <p:spPr bwMode="auto">
          <a:xfrm>
            <a:off x="4211638" y="5726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14</a:t>
            </a:r>
          </a:p>
        </p:txBody>
      </p:sp>
      <p:sp>
        <p:nvSpPr>
          <p:cNvPr id="15385" name="Text Box 101"/>
          <p:cNvSpPr txBox="1">
            <a:spLocks noChangeArrowheads="1"/>
          </p:cNvSpPr>
          <p:nvPr/>
        </p:nvSpPr>
        <p:spPr bwMode="auto">
          <a:xfrm>
            <a:off x="3275013" y="565467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17</a:t>
            </a:r>
          </a:p>
        </p:txBody>
      </p:sp>
      <p:sp>
        <p:nvSpPr>
          <p:cNvPr id="15386" name="Text Box 102"/>
          <p:cNvSpPr txBox="1">
            <a:spLocks noChangeArrowheads="1"/>
          </p:cNvSpPr>
          <p:nvPr/>
        </p:nvSpPr>
        <p:spPr bwMode="auto">
          <a:xfrm>
            <a:off x="2843213" y="5726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19</a:t>
            </a:r>
          </a:p>
        </p:txBody>
      </p:sp>
      <p:sp>
        <p:nvSpPr>
          <p:cNvPr id="15387" name="Text Box 103"/>
          <p:cNvSpPr txBox="1">
            <a:spLocks noChangeArrowheads="1"/>
          </p:cNvSpPr>
          <p:nvPr/>
        </p:nvSpPr>
        <p:spPr bwMode="auto">
          <a:xfrm>
            <a:off x="2627313" y="50784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22</a:t>
            </a:r>
          </a:p>
        </p:txBody>
      </p:sp>
      <p:sp>
        <p:nvSpPr>
          <p:cNvPr id="15388" name="Text Box 104"/>
          <p:cNvSpPr txBox="1">
            <a:spLocks noChangeArrowheads="1"/>
          </p:cNvSpPr>
          <p:nvPr/>
        </p:nvSpPr>
        <p:spPr bwMode="auto">
          <a:xfrm>
            <a:off x="2700338" y="46450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23</a:t>
            </a:r>
          </a:p>
        </p:txBody>
      </p:sp>
      <p:sp>
        <p:nvSpPr>
          <p:cNvPr id="15389" name="Text Box 105"/>
          <p:cNvSpPr txBox="1">
            <a:spLocks noChangeArrowheads="1"/>
          </p:cNvSpPr>
          <p:nvPr/>
        </p:nvSpPr>
        <p:spPr bwMode="auto">
          <a:xfrm>
            <a:off x="6754813" y="385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1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15390" name="Oval 107"/>
          <p:cNvSpPr>
            <a:spLocks noChangeArrowheads="1"/>
          </p:cNvSpPr>
          <p:nvPr/>
        </p:nvSpPr>
        <p:spPr bwMode="auto">
          <a:xfrm>
            <a:off x="3181350" y="4076700"/>
            <a:ext cx="1655763" cy="16557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5391" name="Text Box 108"/>
          <p:cNvSpPr txBox="1">
            <a:spLocks noChangeArrowheads="1"/>
          </p:cNvSpPr>
          <p:nvPr/>
        </p:nvSpPr>
        <p:spPr bwMode="auto">
          <a:xfrm>
            <a:off x="3132138" y="40052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1">
                <a:solidFill>
                  <a:schemeClr val="accent2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20483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5076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smtClean="0"/>
              <a:t>The </a:t>
            </a:r>
            <a:r>
              <a:rPr lang="en-GB" sz="2000" b="1" smtClean="0"/>
              <a:t>complement</a:t>
            </a:r>
            <a:r>
              <a:rPr lang="en-GB" sz="2000" smtClean="0"/>
              <a:t> of set A is the set of elements which are in </a:t>
            </a:r>
            <a:r>
              <a:rPr lang="en-GB" sz="2000" i="1" smtClean="0"/>
              <a:t>U </a:t>
            </a:r>
            <a:r>
              <a:rPr lang="en-GB" sz="2000" smtClean="0"/>
              <a:t>but not in </a:t>
            </a:r>
            <a:r>
              <a:rPr lang="en-GB" sz="2000" i="1" smtClean="0"/>
              <a:t>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smtClean="0">
                <a:ea typeface="ＭＳ Ｐゴシック" panose="020B0600070205080204" pitchFamily="34" charset="-128"/>
              </a:rPr>
              <a:t>This set is identified as A’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smtClean="0"/>
              <a:t>If the set </a:t>
            </a:r>
            <a:r>
              <a:rPr lang="en-GB" sz="2000" i="1" smtClean="0"/>
              <a:t>A</a:t>
            </a:r>
            <a:r>
              <a:rPr lang="en-GB" sz="2000" smtClean="0"/>
              <a:t> contains all the multiples of 3 between 1 and 24, what is A’?</a:t>
            </a:r>
            <a:endParaRPr lang="en-GB" sz="2000" i="1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i="1" smtClean="0">
                <a:ea typeface="ＭＳ Ｐゴシック" panose="020B0600070205080204" pitchFamily="34" charset="-128"/>
              </a:rPr>
              <a:t>U =</a:t>
            </a:r>
            <a:r>
              <a:rPr lang="en-GB" sz="1800" smtClean="0">
                <a:ea typeface="ＭＳ Ｐゴシック" panose="020B0600070205080204" pitchFamily="34" charset="-128"/>
              </a:rPr>
              <a:t>{1, 2, 3, 4, 5, 6, 7, 8, 9, 10, 11, 12, 13, 14, 15, 16, 17, 18, 19, 20, 21, 22, 23, 24}</a:t>
            </a:r>
            <a:endParaRPr lang="en-GB" sz="1800" i="1" smtClean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i="1" smtClean="0">
                <a:ea typeface="ＭＳ Ｐゴシック" panose="020B0600070205080204" pitchFamily="34" charset="-128"/>
              </a:rPr>
              <a:t>A</a:t>
            </a:r>
            <a:r>
              <a:rPr lang="en-GB" sz="1800" smtClean="0">
                <a:ea typeface="ＭＳ Ｐゴシック" panose="020B0600070205080204" pitchFamily="34" charset="-128"/>
              </a:rPr>
              <a:t> = {3, 6, 9, 12, 15, 18, 21, 24}.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smtClean="0">
                <a:ea typeface="ＭＳ Ｐゴシック" panose="020B0600070205080204" pitchFamily="34" charset="-128"/>
              </a:rPr>
              <a:t>A’ = {1, 2, 4, 5, 8, 10, 11, 13, 14, 16, 17, 19, 20, 22, 23}</a:t>
            </a:r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</p:txBody>
      </p:sp>
      <p:sp>
        <p:nvSpPr>
          <p:cNvPr id="16388" name="Rectangle 80"/>
          <p:cNvSpPr>
            <a:spLocks noChangeArrowheads="1"/>
          </p:cNvSpPr>
          <p:nvPr/>
        </p:nvSpPr>
        <p:spPr bwMode="auto">
          <a:xfrm>
            <a:off x="2628900" y="4257675"/>
            <a:ext cx="4175125" cy="2160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6389" name="Text Box 81"/>
          <p:cNvSpPr txBox="1">
            <a:spLocks noChangeArrowheads="1"/>
          </p:cNvSpPr>
          <p:nvPr/>
        </p:nvSpPr>
        <p:spPr bwMode="auto">
          <a:xfrm>
            <a:off x="6011863" y="4618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</a:t>
            </a:r>
          </a:p>
        </p:txBody>
      </p:sp>
      <p:sp>
        <p:nvSpPr>
          <p:cNvPr id="16390" name="Text Box 82"/>
          <p:cNvSpPr txBox="1">
            <a:spLocks noChangeArrowheads="1"/>
          </p:cNvSpPr>
          <p:nvPr/>
        </p:nvSpPr>
        <p:spPr bwMode="auto">
          <a:xfrm>
            <a:off x="4932363" y="476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4</a:t>
            </a:r>
          </a:p>
        </p:txBody>
      </p:sp>
      <p:sp>
        <p:nvSpPr>
          <p:cNvPr id="16391" name="Text Box 83"/>
          <p:cNvSpPr txBox="1">
            <a:spLocks noChangeArrowheads="1"/>
          </p:cNvSpPr>
          <p:nvPr/>
        </p:nvSpPr>
        <p:spPr bwMode="auto">
          <a:xfrm>
            <a:off x="3490913" y="476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3</a:t>
            </a:r>
          </a:p>
        </p:txBody>
      </p:sp>
      <p:sp>
        <p:nvSpPr>
          <p:cNvPr id="16392" name="Text Box 84"/>
          <p:cNvSpPr txBox="1">
            <a:spLocks noChangeArrowheads="1"/>
          </p:cNvSpPr>
          <p:nvPr/>
        </p:nvSpPr>
        <p:spPr bwMode="auto">
          <a:xfrm>
            <a:off x="3829050" y="49053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6</a:t>
            </a:r>
          </a:p>
        </p:txBody>
      </p:sp>
      <p:sp>
        <p:nvSpPr>
          <p:cNvPr id="16393" name="Text Box 85"/>
          <p:cNvSpPr txBox="1">
            <a:spLocks noChangeArrowheads="1"/>
          </p:cNvSpPr>
          <p:nvPr/>
        </p:nvSpPr>
        <p:spPr bwMode="auto">
          <a:xfrm>
            <a:off x="3389313" y="5326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9</a:t>
            </a:r>
          </a:p>
        </p:txBody>
      </p:sp>
      <p:sp>
        <p:nvSpPr>
          <p:cNvPr id="16394" name="Text Box 86"/>
          <p:cNvSpPr txBox="1">
            <a:spLocks noChangeArrowheads="1"/>
          </p:cNvSpPr>
          <p:nvPr/>
        </p:nvSpPr>
        <p:spPr bwMode="auto">
          <a:xfrm>
            <a:off x="4283075" y="483393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12</a:t>
            </a:r>
          </a:p>
        </p:txBody>
      </p:sp>
      <p:sp>
        <p:nvSpPr>
          <p:cNvPr id="16395" name="Text Box 87"/>
          <p:cNvSpPr txBox="1">
            <a:spLocks noChangeArrowheads="1"/>
          </p:cNvSpPr>
          <p:nvPr/>
        </p:nvSpPr>
        <p:spPr bwMode="auto">
          <a:xfrm>
            <a:off x="3563938" y="569753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15</a:t>
            </a:r>
          </a:p>
        </p:txBody>
      </p:sp>
      <p:sp>
        <p:nvSpPr>
          <p:cNvPr id="16396" name="Text Box 88"/>
          <p:cNvSpPr txBox="1">
            <a:spLocks noChangeArrowheads="1"/>
          </p:cNvSpPr>
          <p:nvPr/>
        </p:nvSpPr>
        <p:spPr bwMode="auto">
          <a:xfrm>
            <a:off x="3851275" y="44735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18</a:t>
            </a:r>
          </a:p>
        </p:txBody>
      </p:sp>
      <p:sp>
        <p:nvSpPr>
          <p:cNvPr id="16397" name="Text Box 89"/>
          <p:cNvSpPr txBox="1">
            <a:spLocks noChangeArrowheads="1"/>
          </p:cNvSpPr>
          <p:nvPr/>
        </p:nvSpPr>
        <p:spPr bwMode="auto">
          <a:xfrm>
            <a:off x="3851275" y="54022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21</a:t>
            </a:r>
          </a:p>
        </p:txBody>
      </p:sp>
      <p:sp>
        <p:nvSpPr>
          <p:cNvPr id="16398" name="Text Box 90"/>
          <p:cNvSpPr txBox="1">
            <a:spLocks noChangeArrowheads="1"/>
          </p:cNvSpPr>
          <p:nvPr/>
        </p:nvSpPr>
        <p:spPr bwMode="auto">
          <a:xfrm>
            <a:off x="4283075" y="52593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24</a:t>
            </a:r>
          </a:p>
        </p:txBody>
      </p:sp>
      <p:sp>
        <p:nvSpPr>
          <p:cNvPr id="16399" name="Text Box 91"/>
          <p:cNvSpPr txBox="1">
            <a:spLocks noChangeArrowheads="1"/>
          </p:cNvSpPr>
          <p:nvPr/>
        </p:nvSpPr>
        <p:spPr bwMode="auto">
          <a:xfrm>
            <a:off x="4932363" y="554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8</a:t>
            </a:r>
          </a:p>
        </p:txBody>
      </p:sp>
      <p:sp>
        <p:nvSpPr>
          <p:cNvPr id="16400" name="Text Box 92"/>
          <p:cNvSpPr txBox="1">
            <a:spLocks noChangeArrowheads="1"/>
          </p:cNvSpPr>
          <p:nvPr/>
        </p:nvSpPr>
        <p:spPr bwMode="auto">
          <a:xfrm>
            <a:off x="5268913" y="49053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16</a:t>
            </a:r>
          </a:p>
        </p:txBody>
      </p:sp>
      <p:sp>
        <p:nvSpPr>
          <p:cNvPr id="16401" name="Text Box 93"/>
          <p:cNvSpPr txBox="1">
            <a:spLocks noChangeArrowheads="1"/>
          </p:cNvSpPr>
          <p:nvPr/>
        </p:nvSpPr>
        <p:spPr bwMode="auto">
          <a:xfrm>
            <a:off x="5219700" y="53371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20</a:t>
            </a:r>
          </a:p>
        </p:txBody>
      </p:sp>
      <p:sp>
        <p:nvSpPr>
          <p:cNvPr id="16402" name="Text Box 94"/>
          <p:cNvSpPr txBox="1">
            <a:spLocks noChangeArrowheads="1"/>
          </p:cNvSpPr>
          <p:nvPr/>
        </p:nvSpPr>
        <p:spPr bwMode="auto">
          <a:xfrm>
            <a:off x="6348413" y="4976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</a:t>
            </a:r>
          </a:p>
        </p:txBody>
      </p:sp>
      <p:sp>
        <p:nvSpPr>
          <p:cNvPr id="16403" name="Text Box 95"/>
          <p:cNvSpPr txBox="1">
            <a:spLocks noChangeArrowheads="1"/>
          </p:cNvSpPr>
          <p:nvPr/>
        </p:nvSpPr>
        <p:spPr bwMode="auto">
          <a:xfrm>
            <a:off x="6034088" y="53371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5</a:t>
            </a:r>
          </a:p>
        </p:txBody>
      </p:sp>
      <p:sp>
        <p:nvSpPr>
          <p:cNvPr id="16404" name="Text Box 96"/>
          <p:cNvSpPr txBox="1">
            <a:spLocks noChangeArrowheads="1"/>
          </p:cNvSpPr>
          <p:nvPr/>
        </p:nvSpPr>
        <p:spPr bwMode="auto">
          <a:xfrm>
            <a:off x="5984875" y="5965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7</a:t>
            </a:r>
          </a:p>
        </p:txBody>
      </p:sp>
      <p:sp>
        <p:nvSpPr>
          <p:cNvPr id="16405" name="Text Box 97"/>
          <p:cNvSpPr txBox="1">
            <a:spLocks noChangeArrowheads="1"/>
          </p:cNvSpPr>
          <p:nvPr/>
        </p:nvSpPr>
        <p:spPr bwMode="auto">
          <a:xfrm>
            <a:off x="6227763" y="569753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10</a:t>
            </a:r>
          </a:p>
        </p:txBody>
      </p:sp>
      <p:sp>
        <p:nvSpPr>
          <p:cNvPr id="16406" name="Text Box 98"/>
          <p:cNvSpPr txBox="1">
            <a:spLocks noChangeArrowheads="1"/>
          </p:cNvSpPr>
          <p:nvPr/>
        </p:nvSpPr>
        <p:spPr bwMode="auto">
          <a:xfrm>
            <a:off x="5507038" y="60579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11</a:t>
            </a:r>
          </a:p>
        </p:txBody>
      </p:sp>
      <p:sp>
        <p:nvSpPr>
          <p:cNvPr id="16407" name="Text Box 99"/>
          <p:cNvSpPr txBox="1">
            <a:spLocks noChangeArrowheads="1"/>
          </p:cNvSpPr>
          <p:nvPr/>
        </p:nvSpPr>
        <p:spPr bwMode="auto">
          <a:xfrm>
            <a:off x="4930775" y="60579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13</a:t>
            </a:r>
          </a:p>
        </p:txBody>
      </p:sp>
      <p:sp>
        <p:nvSpPr>
          <p:cNvPr id="16408" name="Text Box 100"/>
          <p:cNvSpPr txBox="1">
            <a:spLocks noChangeArrowheads="1"/>
          </p:cNvSpPr>
          <p:nvPr/>
        </p:nvSpPr>
        <p:spPr bwMode="auto">
          <a:xfrm>
            <a:off x="4211638" y="60579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14</a:t>
            </a:r>
          </a:p>
        </p:txBody>
      </p:sp>
      <p:sp>
        <p:nvSpPr>
          <p:cNvPr id="16409" name="Text Box 101"/>
          <p:cNvSpPr txBox="1">
            <a:spLocks noChangeArrowheads="1"/>
          </p:cNvSpPr>
          <p:nvPr/>
        </p:nvSpPr>
        <p:spPr bwMode="auto">
          <a:xfrm>
            <a:off x="3275013" y="59864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17</a:t>
            </a:r>
          </a:p>
        </p:txBody>
      </p:sp>
      <p:sp>
        <p:nvSpPr>
          <p:cNvPr id="16410" name="Text Box 102"/>
          <p:cNvSpPr txBox="1">
            <a:spLocks noChangeArrowheads="1"/>
          </p:cNvSpPr>
          <p:nvPr/>
        </p:nvSpPr>
        <p:spPr bwMode="auto">
          <a:xfrm>
            <a:off x="2843213" y="60579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19</a:t>
            </a:r>
          </a:p>
        </p:txBody>
      </p:sp>
      <p:sp>
        <p:nvSpPr>
          <p:cNvPr id="16411" name="Text Box 103"/>
          <p:cNvSpPr txBox="1">
            <a:spLocks noChangeArrowheads="1"/>
          </p:cNvSpPr>
          <p:nvPr/>
        </p:nvSpPr>
        <p:spPr bwMode="auto">
          <a:xfrm>
            <a:off x="2627313" y="54102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22</a:t>
            </a:r>
          </a:p>
        </p:txBody>
      </p:sp>
      <p:sp>
        <p:nvSpPr>
          <p:cNvPr id="16412" name="Text Box 104"/>
          <p:cNvSpPr txBox="1">
            <a:spLocks noChangeArrowheads="1"/>
          </p:cNvSpPr>
          <p:nvPr/>
        </p:nvSpPr>
        <p:spPr bwMode="auto">
          <a:xfrm>
            <a:off x="2700338" y="49768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23</a:t>
            </a:r>
          </a:p>
        </p:txBody>
      </p:sp>
      <p:sp>
        <p:nvSpPr>
          <p:cNvPr id="16413" name="Text Box 105"/>
          <p:cNvSpPr txBox="1">
            <a:spLocks noChangeArrowheads="1"/>
          </p:cNvSpPr>
          <p:nvPr/>
        </p:nvSpPr>
        <p:spPr bwMode="auto">
          <a:xfrm>
            <a:off x="6754813" y="41862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1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16414" name="Oval 107"/>
          <p:cNvSpPr>
            <a:spLocks noChangeArrowheads="1"/>
          </p:cNvSpPr>
          <p:nvPr/>
        </p:nvSpPr>
        <p:spPr bwMode="auto">
          <a:xfrm>
            <a:off x="3181350" y="4408488"/>
            <a:ext cx="1655763" cy="1655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6415" name="Text Box 108"/>
          <p:cNvSpPr txBox="1">
            <a:spLocks noChangeArrowheads="1"/>
          </p:cNvSpPr>
          <p:nvPr/>
        </p:nvSpPr>
        <p:spPr bwMode="auto">
          <a:xfrm>
            <a:off x="3132138" y="43370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1">
                <a:solidFill>
                  <a:schemeClr val="accent2"/>
                </a:solidFill>
              </a:rPr>
              <a:t>A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257675"/>
            <a:ext cx="41910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3925888"/>
          </a:xfrm>
        </p:spPr>
        <p:txBody>
          <a:bodyPr/>
          <a:lstStyle/>
          <a:p>
            <a:r>
              <a:rPr lang="en-GB" sz="2000" smtClean="0"/>
              <a:t>If the set </a:t>
            </a:r>
            <a:r>
              <a:rPr lang="en-GB" sz="2000" i="1" smtClean="0"/>
              <a:t>B</a:t>
            </a:r>
            <a:r>
              <a:rPr lang="en-GB" sz="2000" smtClean="0"/>
              <a:t> contains all the multiples of 4 between 1 and 24, this can be written as</a:t>
            </a:r>
          </a:p>
          <a:p>
            <a:pPr>
              <a:buFontTx/>
              <a:buNone/>
            </a:pPr>
            <a:endParaRPr lang="en-GB" sz="2000" smtClean="0"/>
          </a:p>
          <a:p>
            <a:r>
              <a:rPr lang="en-GB" sz="2000" i="1" smtClean="0"/>
              <a:t>B</a:t>
            </a:r>
            <a:r>
              <a:rPr lang="en-GB" sz="2000" smtClean="0"/>
              <a:t> = {4, 8, 12, 16, 20, 24}.</a:t>
            </a:r>
          </a:p>
          <a:p>
            <a:pPr>
              <a:buFontTx/>
              <a:buNone/>
            </a:pPr>
            <a:endParaRPr lang="en-GB" sz="2000" smtClean="0"/>
          </a:p>
          <a:p>
            <a:r>
              <a:rPr lang="en-GB" sz="2000" smtClean="0"/>
              <a:t>On the diagram these can be identified by enclosing them in another circle labelled </a:t>
            </a:r>
            <a:r>
              <a:rPr lang="en-GB" sz="2000" i="1" smtClean="0"/>
              <a:t>B</a:t>
            </a:r>
            <a:r>
              <a:rPr lang="en-GB" sz="2000" smtClean="0"/>
              <a:t>.</a:t>
            </a:r>
          </a:p>
          <a:p>
            <a:endParaRPr lang="en-GB" sz="2000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557463" y="3817938"/>
            <a:ext cx="4476750" cy="2238375"/>
            <a:chOff x="1383" y="1566"/>
            <a:chExt cx="2820" cy="1410"/>
          </a:xfrm>
        </p:grpSpPr>
        <p:grpSp>
          <p:nvGrpSpPr>
            <p:cNvPr id="17415" name="Group 31"/>
            <p:cNvGrpSpPr>
              <a:grpSpLocks/>
            </p:cNvGrpSpPr>
            <p:nvPr/>
          </p:nvGrpSpPr>
          <p:grpSpPr bwMode="auto">
            <a:xfrm>
              <a:off x="1383" y="1566"/>
              <a:ext cx="2820" cy="1410"/>
              <a:chOff x="1383" y="1344"/>
              <a:chExt cx="2820" cy="1410"/>
            </a:xfrm>
          </p:grpSpPr>
          <p:sp>
            <p:nvSpPr>
              <p:cNvPr id="17422" name="Rectangle 32"/>
              <p:cNvSpPr>
                <a:spLocks noChangeArrowheads="1"/>
              </p:cNvSpPr>
              <p:nvPr/>
            </p:nvSpPr>
            <p:spPr bwMode="auto">
              <a:xfrm>
                <a:off x="1384" y="1389"/>
                <a:ext cx="263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7423" name="Text Box 33"/>
              <p:cNvSpPr txBox="1">
                <a:spLocks noChangeArrowheads="1"/>
              </p:cNvSpPr>
              <p:nvPr/>
            </p:nvSpPr>
            <p:spPr bwMode="auto">
              <a:xfrm>
                <a:off x="3515" y="161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</a:t>
                </a:r>
              </a:p>
            </p:txBody>
          </p:sp>
          <p:sp>
            <p:nvSpPr>
              <p:cNvPr id="17424" name="Text Box 3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17425" name="Text Box 3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17426" name="Text Box 36"/>
              <p:cNvSpPr txBox="1">
                <a:spLocks noChangeArrowheads="1"/>
              </p:cNvSpPr>
              <p:nvPr/>
            </p:nvSpPr>
            <p:spPr bwMode="auto">
              <a:xfrm>
                <a:off x="2140" y="17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17427" name="Text Box 37"/>
              <p:cNvSpPr txBox="1">
                <a:spLocks noChangeArrowheads="1"/>
              </p:cNvSpPr>
              <p:nvPr/>
            </p:nvSpPr>
            <p:spPr bwMode="auto">
              <a:xfrm>
                <a:off x="1863" y="20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17428" name="Text Box 38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17429" name="Text Box 39"/>
              <p:cNvSpPr txBox="1">
                <a:spLocks noChangeArrowheads="1"/>
              </p:cNvSpPr>
              <p:nvPr/>
            </p:nvSpPr>
            <p:spPr bwMode="auto">
              <a:xfrm>
                <a:off x="1973" y="229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17430" name="Text Box 40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17431" name="Text Box 41"/>
              <p:cNvSpPr txBox="1">
                <a:spLocks noChangeArrowheads="1"/>
              </p:cNvSpPr>
              <p:nvPr/>
            </p:nvSpPr>
            <p:spPr bwMode="auto">
              <a:xfrm>
                <a:off x="2154" y="211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17432" name="Text Box 42"/>
              <p:cNvSpPr txBox="1">
                <a:spLocks noChangeArrowheads="1"/>
              </p:cNvSpPr>
              <p:nvPr/>
            </p:nvSpPr>
            <p:spPr bwMode="auto">
              <a:xfrm>
                <a:off x="2426" y="202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17433" name="Text Box 43"/>
              <p:cNvSpPr txBox="1">
                <a:spLocks noChangeArrowheads="1"/>
              </p:cNvSpPr>
              <p:nvPr/>
            </p:nvSpPr>
            <p:spPr bwMode="auto">
              <a:xfrm>
                <a:off x="2835" y="220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17434" name="Text Box 44"/>
              <p:cNvSpPr txBox="1">
                <a:spLocks noChangeArrowheads="1"/>
              </p:cNvSpPr>
              <p:nvPr/>
            </p:nvSpPr>
            <p:spPr bwMode="auto">
              <a:xfrm>
                <a:off x="3047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17435" name="Text Box 45"/>
              <p:cNvSpPr txBox="1">
                <a:spLocks noChangeArrowheads="1"/>
              </p:cNvSpPr>
              <p:nvPr/>
            </p:nvSpPr>
            <p:spPr bwMode="auto">
              <a:xfrm>
                <a:off x="301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  <p:sp>
            <p:nvSpPr>
              <p:cNvPr id="17436" name="Text Box 46"/>
              <p:cNvSpPr txBox="1">
                <a:spLocks noChangeArrowheads="1"/>
              </p:cNvSpPr>
              <p:nvPr/>
            </p:nvSpPr>
            <p:spPr bwMode="auto">
              <a:xfrm>
                <a:off x="3727" y="18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</a:t>
                </a:r>
              </a:p>
            </p:txBody>
          </p:sp>
          <p:sp>
            <p:nvSpPr>
              <p:cNvPr id="17437" name="Text Box 47"/>
              <p:cNvSpPr txBox="1">
                <a:spLocks noChangeArrowheads="1"/>
              </p:cNvSpPr>
              <p:nvPr/>
            </p:nvSpPr>
            <p:spPr bwMode="auto">
              <a:xfrm>
                <a:off x="3529" y="206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5</a:t>
                </a:r>
              </a:p>
            </p:txBody>
          </p:sp>
          <p:sp>
            <p:nvSpPr>
              <p:cNvPr id="17438" name="Text Box 48"/>
              <p:cNvSpPr txBox="1">
                <a:spLocks noChangeArrowheads="1"/>
              </p:cNvSpPr>
              <p:nvPr/>
            </p:nvSpPr>
            <p:spPr bwMode="auto">
              <a:xfrm>
                <a:off x="3498" y="24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7</a:t>
                </a:r>
              </a:p>
            </p:txBody>
          </p:sp>
          <p:sp>
            <p:nvSpPr>
              <p:cNvPr id="17439" name="Text Box 49"/>
              <p:cNvSpPr txBox="1">
                <a:spLocks noChangeArrowheads="1"/>
              </p:cNvSpPr>
              <p:nvPr/>
            </p:nvSpPr>
            <p:spPr bwMode="auto">
              <a:xfrm>
                <a:off x="3651" y="229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10</a:t>
                </a:r>
              </a:p>
            </p:txBody>
          </p:sp>
          <p:sp>
            <p:nvSpPr>
              <p:cNvPr id="17440" name="Text Box 50"/>
              <p:cNvSpPr txBox="1">
                <a:spLocks noChangeArrowheads="1"/>
              </p:cNvSpPr>
              <p:nvPr/>
            </p:nvSpPr>
            <p:spPr bwMode="auto">
              <a:xfrm>
                <a:off x="3197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11</a:t>
                </a:r>
              </a:p>
            </p:txBody>
          </p:sp>
          <p:sp>
            <p:nvSpPr>
              <p:cNvPr id="17441" name="Text Box 51"/>
              <p:cNvSpPr txBox="1">
                <a:spLocks noChangeArrowheads="1"/>
              </p:cNvSpPr>
              <p:nvPr/>
            </p:nvSpPr>
            <p:spPr bwMode="auto">
              <a:xfrm>
                <a:off x="2834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13</a:t>
                </a:r>
              </a:p>
            </p:txBody>
          </p:sp>
          <p:sp>
            <p:nvSpPr>
              <p:cNvPr id="17442" name="Text Box 52"/>
              <p:cNvSpPr txBox="1">
                <a:spLocks noChangeArrowheads="1"/>
              </p:cNvSpPr>
              <p:nvPr/>
            </p:nvSpPr>
            <p:spPr bwMode="auto">
              <a:xfrm>
                <a:off x="2381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14</a:t>
                </a:r>
              </a:p>
            </p:txBody>
          </p:sp>
          <p:sp>
            <p:nvSpPr>
              <p:cNvPr id="17443" name="Text Box 53"/>
              <p:cNvSpPr txBox="1">
                <a:spLocks noChangeArrowheads="1"/>
              </p:cNvSpPr>
              <p:nvPr/>
            </p:nvSpPr>
            <p:spPr bwMode="auto">
              <a:xfrm>
                <a:off x="1791" y="247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17</a:t>
                </a:r>
              </a:p>
            </p:txBody>
          </p:sp>
          <p:sp>
            <p:nvSpPr>
              <p:cNvPr id="17444" name="Text Box 54"/>
              <p:cNvSpPr txBox="1">
                <a:spLocks noChangeArrowheads="1"/>
              </p:cNvSpPr>
              <p:nvPr/>
            </p:nvSpPr>
            <p:spPr bwMode="auto">
              <a:xfrm>
                <a:off x="1519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19</a:t>
                </a:r>
              </a:p>
            </p:txBody>
          </p:sp>
          <p:sp>
            <p:nvSpPr>
              <p:cNvPr id="17445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22</a:t>
                </a:r>
              </a:p>
            </p:txBody>
          </p:sp>
          <p:sp>
            <p:nvSpPr>
              <p:cNvPr id="17446" name="Text Box 56"/>
              <p:cNvSpPr txBox="1">
                <a:spLocks noChangeArrowheads="1"/>
              </p:cNvSpPr>
              <p:nvPr/>
            </p:nvSpPr>
            <p:spPr bwMode="auto">
              <a:xfrm>
                <a:off x="1429" y="184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23</a:t>
                </a:r>
              </a:p>
            </p:txBody>
          </p:sp>
          <p:sp>
            <p:nvSpPr>
              <p:cNvPr id="17447" name="Text Box 57"/>
              <p:cNvSpPr txBox="1">
                <a:spLocks noChangeArrowheads="1"/>
              </p:cNvSpPr>
              <p:nvPr/>
            </p:nvSpPr>
            <p:spPr bwMode="auto">
              <a:xfrm>
                <a:off x="3983" y="134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U</a:t>
                </a:r>
              </a:p>
            </p:txBody>
          </p:sp>
        </p:grpSp>
        <p:grpSp>
          <p:nvGrpSpPr>
            <p:cNvPr id="17416" name="Group 58"/>
            <p:cNvGrpSpPr>
              <a:grpSpLocks/>
            </p:cNvGrpSpPr>
            <p:nvPr/>
          </p:nvGrpSpPr>
          <p:grpSpPr bwMode="auto">
            <a:xfrm>
              <a:off x="1701" y="1661"/>
              <a:ext cx="1074" cy="1088"/>
              <a:chOff x="521" y="1480"/>
              <a:chExt cx="1074" cy="1088"/>
            </a:xfrm>
          </p:grpSpPr>
          <p:sp>
            <p:nvSpPr>
              <p:cNvPr id="17420" name="Oval 59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7421" name="Text Box 60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17417" name="Group 61"/>
            <p:cNvGrpSpPr>
              <a:grpSpLocks/>
            </p:cNvGrpSpPr>
            <p:nvPr/>
          </p:nvGrpSpPr>
          <p:grpSpPr bwMode="auto">
            <a:xfrm>
              <a:off x="2381" y="1661"/>
              <a:ext cx="1043" cy="1088"/>
              <a:chOff x="2381" y="2070"/>
              <a:chExt cx="1043" cy="1088"/>
            </a:xfrm>
          </p:grpSpPr>
          <p:sp>
            <p:nvSpPr>
              <p:cNvPr id="17418" name="Oval 62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7419" name="Text Box 63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3881438"/>
            <a:ext cx="4229100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3878263"/>
            <a:ext cx="418623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3925888"/>
          </a:xfrm>
        </p:spPr>
        <p:txBody>
          <a:bodyPr/>
          <a:lstStyle/>
          <a:p>
            <a:r>
              <a:rPr lang="en-GB" sz="2000" smtClean="0"/>
              <a:t>Shade the part of the Venn Diagram that represents the set B’</a:t>
            </a:r>
          </a:p>
          <a:p>
            <a:endParaRPr lang="en-GB" sz="2000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270125" y="2011363"/>
            <a:ext cx="4476750" cy="2238375"/>
            <a:chOff x="1383" y="1566"/>
            <a:chExt cx="2820" cy="1410"/>
          </a:xfrm>
        </p:grpSpPr>
        <p:grpSp>
          <p:nvGrpSpPr>
            <p:cNvPr id="18438" name="Group 31"/>
            <p:cNvGrpSpPr>
              <a:grpSpLocks/>
            </p:cNvGrpSpPr>
            <p:nvPr/>
          </p:nvGrpSpPr>
          <p:grpSpPr bwMode="auto">
            <a:xfrm>
              <a:off x="1383" y="1566"/>
              <a:ext cx="2820" cy="1410"/>
              <a:chOff x="1383" y="1344"/>
              <a:chExt cx="2820" cy="1410"/>
            </a:xfrm>
          </p:grpSpPr>
          <p:sp>
            <p:nvSpPr>
              <p:cNvPr id="18445" name="Rectangle 32"/>
              <p:cNvSpPr>
                <a:spLocks noChangeArrowheads="1"/>
              </p:cNvSpPr>
              <p:nvPr/>
            </p:nvSpPr>
            <p:spPr bwMode="auto">
              <a:xfrm>
                <a:off x="1384" y="1389"/>
                <a:ext cx="263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8446" name="Text Box 33"/>
              <p:cNvSpPr txBox="1">
                <a:spLocks noChangeArrowheads="1"/>
              </p:cNvSpPr>
              <p:nvPr/>
            </p:nvSpPr>
            <p:spPr bwMode="auto">
              <a:xfrm>
                <a:off x="3515" y="161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</a:t>
                </a:r>
              </a:p>
            </p:txBody>
          </p:sp>
          <p:sp>
            <p:nvSpPr>
              <p:cNvPr id="18447" name="Text Box 3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18448" name="Text Box 3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18449" name="Text Box 36"/>
              <p:cNvSpPr txBox="1">
                <a:spLocks noChangeArrowheads="1"/>
              </p:cNvSpPr>
              <p:nvPr/>
            </p:nvSpPr>
            <p:spPr bwMode="auto">
              <a:xfrm>
                <a:off x="2140" y="17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18450" name="Text Box 37"/>
              <p:cNvSpPr txBox="1">
                <a:spLocks noChangeArrowheads="1"/>
              </p:cNvSpPr>
              <p:nvPr/>
            </p:nvSpPr>
            <p:spPr bwMode="auto">
              <a:xfrm>
                <a:off x="1863" y="20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18451" name="Text Box 38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18452" name="Text Box 39"/>
              <p:cNvSpPr txBox="1">
                <a:spLocks noChangeArrowheads="1"/>
              </p:cNvSpPr>
              <p:nvPr/>
            </p:nvSpPr>
            <p:spPr bwMode="auto">
              <a:xfrm>
                <a:off x="1973" y="229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18453" name="Text Box 40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18454" name="Text Box 41"/>
              <p:cNvSpPr txBox="1">
                <a:spLocks noChangeArrowheads="1"/>
              </p:cNvSpPr>
              <p:nvPr/>
            </p:nvSpPr>
            <p:spPr bwMode="auto">
              <a:xfrm>
                <a:off x="2154" y="211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18455" name="Text Box 42"/>
              <p:cNvSpPr txBox="1">
                <a:spLocks noChangeArrowheads="1"/>
              </p:cNvSpPr>
              <p:nvPr/>
            </p:nvSpPr>
            <p:spPr bwMode="auto">
              <a:xfrm>
                <a:off x="2426" y="202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18456" name="Text Box 43"/>
              <p:cNvSpPr txBox="1">
                <a:spLocks noChangeArrowheads="1"/>
              </p:cNvSpPr>
              <p:nvPr/>
            </p:nvSpPr>
            <p:spPr bwMode="auto">
              <a:xfrm>
                <a:off x="2835" y="220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18457" name="Text Box 44"/>
              <p:cNvSpPr txBox="1">
                <a:spLocks noChangeArrowheads="1"/>
              </p:cNvSpPr>
              <p:nvPr/>
            </p:nvSpPr>
            <p:spPr bwMode="auto">
              <a:xfrm>
                <a:off x="3047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18458" name="Text Box 45"/>
              <p:cNvSpPr txBox="1">
                <a:spLocks noChangeArrowheads="1"/>
              </p:cNvSpPr>
              <p:nvPr/>
            </p:nvSpPr>
            <p:spPr bwMode="auto">
              <a:xfrm>
                <a:off x="301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  <p:sp>
            <p:nvSpPr>
              <p:cNvPr id="18459" name="Text Box 46"/>
              <p:cNvSpPr txBox="1">
                <a:spLocks noChangeArrowheads="1"/>
              </p:cNvSpPr>
              <p:nvPr/>
            </p:nvSpPr>
            <p:spPr bwMode="auto">
              <a:xfrm>
                <a:off x="3727" y="18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</a:t>
                </a:r>
              </a:p>
            </p:txBody>
          </p:sp>
          <p:sp>
            <p:nvSpPr>
              <p:cNvPr id="18460" name="Text Box 47"/>
              <p:cNvSpPr txBox="1">
                <a:spLocks noChangeArrowheads="1"/>
              </p:cNvSpPr>
              <p:nvPr/>
            </p:nvSpPr>
            <p:spPr bwMode="auto">
              <a:xfrm>
                <a:off x="3529" y="206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5</a:t>
                </a:r>
              </a:p>
            </p:txBody>
          </p:sp>
          <p:sp>
            <p:nvSpPr>
              <p:cNvPr id="18461" name="Text Box 48"/>
              <p:cNvSpPr txBox="1">
                <a:spLocks noChangeArrowheads="1"/>
              </p:cNvSpPr>
              <p:nvPr/>
            </p:nvSpPr>
            <p:spPr bwMode="auto">
              <a:xfrm>
                <a:off x="3498" y="24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7</a:t>
                </a:r>
              </a:p>
            </p:txBody>
          </p:sp>
          <p:sp>
            <p:nvSpPr>
              <p:cNvPr id="18462" name="Text Box 49"/>
              <p:cNvSpPr txBox="1">
                <a:spLocks noChangeArrowheads="1"/>
              </p:cNvSpPr>
              <p:nvPr/>
            </p:nvSpPr>
            <p:spPr bwMode="auto">
              <a:xfrm>
                <a:off x="3651" y="229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10</a:t>
                </a:r>
              </a:p>
            </p:txBody>
          </p:sp>
          <p:sp>
            <p:nvSpPr>
              <p:cNvPr id="18463" name="Text Box 50"/>
              <p:cNvSpPr txBox="1">
                <a:spLocks noChangeArrowheads="1"/>
              </p:cNvSpPr>
              <p:nvPr/>
            </p:nvSpPr>
            <p:spPr bwMode="auto">
              <a:xfrm>
                <a:off x="3197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11</a:t>
                </a:r>
              </a:p>
            </p:txBody>
          </p:sp>
          <p:sp>
            <p:nvSpPr>
              <p:cNvPr id="18464" name="Text Box 51"/>
              <p:cNvSpPr txBox="1">
                <a:spLocks noChangeArrowheads="1"/>
              </p:cNvSpPr>
              <p:nvPr/>
            </p:nvSpPr>
            <p:spPr bwMode="auto">
              <a:xfrm>
                <a:off x="2834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13</a:t>
                </a:r>
              </a:p>
            </p:txBody>
          </p:sp>
          <p:sp>
            <p:nvSpPr>
              <p:cNvPr id="18465" name="Text Box 52"/>
              <p:cNvSpPr txBox="1">
                <a:spLocks noChangeArrowheads="1"/>
              </p:cNvSpPr>
              <p:nvPr/>
            </p:nvSpPr>
            <p:spPr bwMode="auto">
              <a:xfrm>
                <a:off x="2381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14</a:t>
                </a:r>
              </a:p>
            </p:txBody>
          </p:sp>
          <p:sp>
            <p:nvSpPr>
              <p:cNvPr id="18466" name="Text Box 53"/>
              <p:cNvSpPr txBox="1">
                <a:spLocks noChangeArrowheads="1"/>
              </p:cNvSpPr>
              <p:nvPr/>
            </p:nvSpPr>
            <p:spPr bwMode="auto">
              <a:xfrm>
                <a:off x="1791" y="247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17</a:t>
                </a:r>
              </a:p>
            </p:txBody>
          </p:sp>
          <p:sp>
            <p:nvSpPr>
              <p:cNvPr id="18467" name="Text Box 54"/>
              <p:cNvSpPr txBox="1">
                <a:spLocks noChangeArrowheads="1"/>
              </p:cNvSpPr>
              <p:nvPr/>
            </p:nvSpPr>
            <p:spPr bwMode="auto">
              <a:xfrm>
                <a:off x="1519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19</a:t>
                </a:r>
              </a:p>
            </p:txBody>
          </p:sp>
          <p:sp>
            <p:nvSpPr>
              <p:cNvPr id="18468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22</a:t>
                </a:r>
              </a:p>
            </p:txBody>
          </p:sp>
          <p:sp>
            <p:nvSpPr>
              <p:cNvPr id="18469" name="Text Box 56"/>
              <p:cNvSpPr txBox="1">
                <a:spLocks noChangeArrowheads="1"/>
              </p:cNvSpPr>
              <p:nvPr/>
            </p:nvSpPr>
            <p:spPr bwMode="auto">
              <a:xfrm>
                <a:off x="1429" y="184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23</a:t>
                </a:r>
              </a:p>
            </p:txBody>
          </p:sp>
          <p:sp>
            <p:nvSpPr>
              <p:cNvPr id="18470" name="Text Box 57"/>
              <p:cNvSpPr txBox="1">
                <a:spLocks noChangeArrowheads="1"/>
              </p:cNvSpPr>
              <p:nvPr/>
            </p:nvSpPr>
            <p:spPr bwMode="auto">
              <a:xfrm>
                <a:off x="3983" y="134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U</a:t>
                </a:r>
              </a:p>
            </p:txBody>
          </p:sp>
        </p:grpSp>
        <p:grpSp>
          <p:nvGrpSpPr>
            <p:cNvPr id="18439" name="Group 58"/>
            <p:cNvGrpSpPr>
              <a:grpSpLocks/>
            </p:cNvGrpSpPr>
            <p:nvPr/>
          </p:nvGrpSpPr>
          <p:grpSpPr bwMode="auto">
            <a:xfrm>
              <a:off x="1701" y="1661"/>
              <a:ext cx="1074" cy="1088"/>
              <a:chOff x="521" y="1480"/>
              <a:chExt cx="1074" cy="1088"/>
            </a:xfrm>
          </p:grpSpPr>
          <p:sp>
            <p:nvSpPr>
              <p:cNvPr id="18443" name="Oval 59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8444" name="Text Box 60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18440" name="Group 61"/>
            <p:cNvGrpSpPr>
              <a:grpSpLocks/>
            </p:cNvGrpSpPr>
            <p:nvPr/>
          </p:nvGrpSpPr>
          <p:grpSpPr bwMode="auto">
            <a:xfrm>
              <a:off x="2381" y="1661"/>
              <a:ext cx="1043" cy="1088"/>
              <a:chOff x="2381" y="2070"/>
              <a:chExt cx="1043" cy="1088"/>
            </a:xfrm>
          </p:grpSpPr>
          <p:sp>
            <p:nvSpPr>
              <p:cNvPr id="18441" name="Oval 62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8442" name="Text Box 63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  <p:pic>
        <p:nvPicPr>
          <p:cNvPr id="2154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2076450"/>
            <a:ext cx="4176713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-381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225550"/>
            <a:ext cx="8763000" cy="9017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sz="2400" smtClean="0"/>
              <a:t>The numbers 1, 2, 5, 7, 10, 11, 13, 14, 17, 19, 22, 23 all belong to the Universal set </a:t>
            </a:r>
            <a:r>
              <a:rPr lang="en-GB" sz="2400" i="1" smtClean="0"/>
              <a:t>U </a:t>
            </a:r>
            <a:r>
              <a:rPr lang="en-GB" sz="2400" smtClean="0"/>
              <a:t> but do not belong to either set </a:t>
            </a:r>
            <a:r>
              <a:rPr lang="en-GB" sz="2400" i="1" smtClean="0"/>
              <a:t>A</a:t>
            </a:r>
            <a:r>
              <a:rPr lang="en-GB" sz="2400" smtClean="0"/>
              <a:t> or set </a:t>
            </a:r>
            <a:r>
              <a:rPr lang="en-GB" sz="2400" i="1" smtClean="0"/>
              <a:t>B</a:t>
            </a:r>
            <a:r>
              <a:rPr lang="en-GB" sz="2400" smtClean="0"/>
              <a:t>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</p:txBody>
      </p:sp>
      <p:grpSp>
        <p:nvGrpSpPr>
          <p:cNvPr id="19460" name="Group 64"/>
          <p:cNvGrpSpPr>
            <a:grpSpLocks/>
          </p:cNvGrpSpPr>
          <p:nvPr/>
        </p:nvGrpSpPr>
        <p:grpSpPr bwMode="auto">
          <a:xfrm>
            <a:off x="2257425" y="2154238"/>
            <a:ext cx="4476750" cy="2238375"/>
            <a:chOff x="1383" y="1566"/>
            <a:chExt cx="2820" cy="1410"/>
          </a:xfrm>
        </p:grpSpPr>
        <p:grpSp>
          <p:nvGrpSpPr>
            <p:cNvPr id="19465" name="Group 31"/>
            <p:cNvGrpSpPr>
              <a:grpSpLocks/>
            </p:cNvGrpSpPr>
            <p:nvPr/>
          </p:nvGrpSpPr>
          <p:grpSpPr bwMode="auto">
            <a:xfrm>
              <a:off x="1383" y="1566"/>
              <a:ext cx="2820" cy="1410"/>
              <a:chOff x="1383" y="1344"/>
              <a:chExt cx="2820" cy="1410"/>
            </a:xfrm>
          </p:grpSpPr>
          <p:sp>
            <p:nvSpPr>
              <p:cNvPr id="19472" name="Rectangle 32"/>
              <p:cNvSpPr>
                <a:spLocks noChangeArrowheads="1"/>
              </p:cNvSpPr>
              <p:nvPr/>
            </p:nvSpPr>
            <p:spPr bwMode="auto">
              <a:xfrm>
                <a:off x="1384" y="1389"/>
                <a:ext cx="263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9473" name="Text Box 33"/>
              <p:cNvSpPr txBox="1">
                <a:spLocks noChangeArrowheads="1"/>
              </p:cNvSpPr>
              <p:nvPr/>
            </p:nvSpPr>
            <p:spPr bwMode="auto">
              <a:xfrm>
                <a:off x="3515" y="161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</a:t>
                </a:r>
              </a:p>
            </p:txBody>
          </p:sp>
          <p:sp>
            <p:nvSpPr>
              <p:cNvPr id="19474" name="Text Box 3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19475" name="Text Box 3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19476" name="Text Box 36"/>
              <p:cNvSpPr txBox="1">
                <a:spLocks noChangeArrowheads="1"/>
              </p:cNvSpPr>
              <p:nvPr/>
            </p:nvSpPr>
            <p:spPr bwMode="auto">
              <a:xfrm>
                <a:off x="2140" y="17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19477" name="Text Box 37"/>
              <p:cNvSpPr txBox="1">
                <a:spLocks noChangeArrowheads="1"/>
              </p:cNvSpPr>
              <p:nvPr/>
            </p:nvSpPr>
            <p:spPr bwMode="auto">
              <a:xfrm>
                <a:off x="1863" y="20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19478" name="Text Box 38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19479" name="Text Box 39"/>
              <p:cNvSpPr txBox="1">
                <a:spLocks noChangeArrowheads="1"/>
              </p:cNvSpPr>
              <p:nvPr/>
            </p:nvSpPr>
            <p:spPr bwMode="auto">
              <a:xfrm>
                <a:off x="1973" y="229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19480" name="Text Box 40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19481" name="Text Box 41"/>
              <p:cNvSpPr txBox="1">
                <a:spLocks noChangeArrowheads="1"/>
              </p:cNvSpPr>
              <p:nvPr/>
            </p:nvSpPr>
            <p:spPr bwMode="auto">
              <a:xfrm>
                <a:off x="2154" y="211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19482" name="Text Box 42"/>
              <p:cNvSpPr txBox="1">
                <a:spLocks noChangeArrowheads="1"/>
              </p:cNvSpPr>
              <p:nvPr/>
            </p:nvSpPr>
            <p:spPr bwMode="auto">
              <a:xfrm>
                <a:off x="2426" y="202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19483" name="Text Box 43"/>
              <p:cNvSpPr txBox="1">
                <a:spLocks noChangeArrowheads="1"/>
              </p:cNvSpPr>
              <p:nvPr/>
            </p:nvSpPr>
            <p:spPr bwMode="auto">
              <a:xfrm>
                <a:off x="2835" y="220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19484" name="Text Box 44"/>
              <p:cNvSpPr txBox="1">
                <a:spLocks noChangeArrowheads="1"/>
              </p:cNvSpPr>
              <p:nvPr/>
            </p:nvSpPr>
            <p:spPr bwMode="auto">
              <a:xfrm>
                <a:off x="3047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19485" name="Text Box 45"/>
              <p:cNvSpPr txBox="1">
                <a:spLocks noChangeArrowheads="1"/>
              </p:cNvSpPr>
              <p:nvPr/>
            </p:nvSpPr>
            <p:spPr bwMode="auto">
              <a:xfrm>
                <a:off x="301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  <p:sp>
            <p:nvSpPr>
              <p:cNvPr id="19486" name="Text Box 46"/>
              <p:cNvSpPr txBox="1">
                <a:spLocks noChangeArrowheads="1"/>
              </p:cNvSpPr>
              <p:nvPr/>
            </p:nvSpPr>
            <p:spPr bwMode="auto">
              <a:xfrm>
                <a:off x="3727" y="18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</a:t>
                </a:r>
              </a:p>
            </p:txBody>
          </p:sp>
          <p:sp>
            <p:nvSpPr>
              <p:cNvPr id="19487" name="Text Box 47"/>
              <p:cNvSpPr txBox="1">
                <a:spLocks noChangeArrowheads="1"/>
              </p:cNvSpPr>
              <p:nvPr/>
            </p:nvSpPr>
            <p:spPr bwMode="auto">
              <a:xfrm>
                <a:off x="3529" y="206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5</a:t>
                </a:r>
              </a:p>
            </p:txBody>
          </p:sp>
          <p:sp>
            <p:nvSpPr>
              <p:cNvPr id="19488" name="Text Box 48"/>
              <p:cNvSpPr txBox="1">
                <a:spLocks noChangeArrowheads="1"/>
              </p:cNvSpPr>
              <p:nvPr/>
            </p:nvSpPr>
            <p:spPr bwMode="auto">
              <a:xfrm>
                <a:off x="3498" y="24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7</a:t>
                </a:r>
              </a:p>
            </p:txBody>
          </p:sp>
          <p:sp>
            <p:nvSpPr>
              <p:cNvPr id="19489" name="Text Box 49"/>
              <p:cNvSpPr txBox="1">
                <a:spLocks noChangeArrowheads="1"/>
              </p:cNvSpPr>
              <p:nvPr/>
            </p:nvSpPr>
            <p:spPr bwMode="auto">
              <a:xfrm>
                <a:off x="3651" y="229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10</a:t>
                </a:r>
              </a:p>
            </p:txBody>
          </p:sp>
          <p:sp>
            <p:nvSpPr>
              <p:cNvPr id="19490" name="Text Box 50"/>
              <p:cNvSpPr txBox="1">
                <a:spLocks noChangeArrowheads="1"/>
              </p:cNvSpPr>
              <p:nvPr/>
            </p:nvSpPr>
            <p:spPr bwMode="auto">
              <a:xfrm>
                <a:off x="3197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11</a:t>
                </a:r>
              </a:p>
            </p:txBody>
          </p:sp>
          <p:sp>
            <p:nvSpPr>
              <p:cNvPr id="19491" name="Text Box 51"/>
              <p:cNvSpPr txBox="1">
                <a:spLocks noChangeArrowheads="1"/>
              </p:cNvSpPr>
              <p:nvPr/>
            </p:nvSpPr>
            <p:spPr bwMode="auto">
              <a:xfrm>
                <a:off x="2834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13</a:t>
                </a:r>
              </a:p>
            </p:txBody>
          </p:sp>
          <p:sp>
            <p:nvSpPr>
              <p:cNvPr id="19492" name="Text Box 52"/>
              <p:cNvSpPr txBox="1">
                <a:spLocks noChangeArrowheads="1"/>
              </p:cNvSpPr>
              <p:nvPr/>
            </p:nvSpPr>
            <p:spPr bwMode="auto">
              <a:xfrm>
                <a:off x="2381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14</a:t>
                </a:r>
              </a:p>
            </p:txBody>
          </p:sp>
          <p:sp>
            <p:nvSpPr>
              <p:cNvPr id="19493" name="Text Box 53"/>
              <p:cNvSpPr txBox="1">
                <a:spLocks noChangeArrowheads="1"/>
              </p:cNvSpPr>
              <p:nvPr/>
            </p:nvSpPr>
            <p:spPr bwMode="auto">
              <a:xfrm>
                <a:off x="1791" y="247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17</a:t>
                </a:r>
              </a:p>
            </p:txBody>
          </p:sp>
          <p:sp>
            <p:nvSpPr>
              <p:cNvPr id="19494" name="Text Box 54"/>
              <p:cNvSpPr txBox="1">
                <a:spLocks noChangeArrowheads="1"/>
              </p:cNvSpPr>
              <p:nvPr/>
            </p:nvSpPr>
            <p:spPr bwMode="auto">
              <a:xfrm>
                <a:off x="1519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19</a:t>
                </a:r>
              </a:p>
            </p:txBody>
          </p:sp>
          <p:sp>
            <p:nvSpPr>
              <p:cNvPr id="19495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22</a:t>
                </a:r>
              </a:p>
            </p:txBody>
          </p:sp>
          <p:sp>
            <p:nvSpPr>
              <p:cNvPr id="19496" name="Text Box 56"/>
              <p:cNvSpPr txBox="1">
                <a:spLocks noChangeArrowheads="1"/>
              </p:cNvSpPr>
              <p:nvPr/>
            </p:nvSpPr>
            <p:spPr bwMode="auto">
              <a:xfrm>
                <a:off x="1429" y="184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23</a:t>
                </a:r>
              </a:p>
            </p:txBody>
          </p:sp>
          <p:sp>
            <p:nvSpPr>
              <p:cNvPr id="19497" name="Text Box 57"/>
              <p:cNvSpPr txBox="1">
                <a:spLocks noChangeArrowheads="1"/>
              </p:cNvSpPr>
              <p:nvPr/>
            </p:nvSpPr>
            <p:spPr bwMode="auto">
              <a:xfrm>
                <a:off x="3983" y="134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U</a:t>
                </a:r>
              </a:p>
            </p:txBody>
          </p:sp>
        </p:grpSp>
        <p:grpSp>
          <p:nvGrpSpPr>
            <p:cNvPr id="19466" name="Group 58"/>
            <p:cNvGrpSpPr>
              <a:grpSpLocks/>
            </p:cNvGrpSpPr>
            <p:nvPr/>
          </p:nvGrpSpPr>
          <p:grpSpPr bwMode="auto">
            <a:xfrm>
              <a:off x="1701" y="1661"/>
              <a:ext cx="1074" cy="1088"/>
              <a:chOff x="521" y="1480"/>
              <a:chExt cx="1074" cy="1088"/>
            </a:xfrm>
          </p:grpSpPr>
          <p:sp>
            <p:nvSpPr>
              <p:cNvPr id="19470" name="Oval 59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9471" name="Text Box 60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19467" name="Group 61"/>
            <p:cNvGrpSpPr>
              <a:grpSpLocks/>
            </p:cNvGrpSpPr>
            <p:nvPr/>
          </p:nvGrpSpPr>
          <p:grpSpPr bwMode="auto">
            <a:xfrm>
              <a:off x="2381" y="1661"/>
              <a:ext cx="1043" cy="1088"/>
              <a:chOff x="2381" y="2070"/>
              <a:chExt cx="1043" cy="1088"/>
            </a:xfrm>
          </p:grpSpPr>
          <p:sp>
            <p:nvSpPr>
              <p:cNvPr id="19468" name="Oval 62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9469" name="Text Box 63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  <p:pic>
        <p:nvPicPr>
          <p:cNvPr id="82" name="Picture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"/>
          <a:stretch>
            <a:fillRect/>
          </a:stretch>
        </p:blipFill>
        <p:spPr bwMode="auto">
          <a:xfrm>
            <a:off x="2205038" y="2201863"/>
            <a:ext cx="42291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2208213"/>
            <a:ext cx="428942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301625" y="4491038"/>
            <a:ext cx="87630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302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lnSpc>
                <a:spcPct val="80000"/>
              </a:lnSpc>
              <a:spcBef>
                <a:spcPct val="50000"/>
              </a:spcBef>
            </a:pPr>
            <a:r>
              <a:rPr lang="en-GB" sz="2400"/>
              <a:t>The numbers 12 and 24 belong to set </a:t>
            </a:r>
            <a:r>
              <a:rPr lang="en-GB" sz="2400" i="1"/>
              <a:t>A</a:t>
            </a:r>
            <a:r>
              <a:rPr lang="en-GB" sz="2400"/>
              <a:t> </a:t>
            </a:r>
            <a:r>
              <a:rPr lang="en-GB" sz="2400" b="1"/>
              <a:t>and</a:t>
            </a:r>
            <a:r>
              <a:rPr lang="en-GB" sz="2400"/>
              <a:t> set </a:t>
            </a:r>
            <a:r>
              <a:rPr lang="en-GB" sz="2400" i="1"/>
              <a:t>B</a:t>
            </a:r>
            <a:r>
              <a:rPr lang="en-GB" sz="2400"/>
              <a:t> and therefore they appear in the overlap of the two circles.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</a:pPr>
            <a:r>
              <a:rPr lang="en-GB" sz="2400"/>
              <a:t>The overlap </a:t>
            </a:r>
            <a:r>
              <a:rPr lang="en-GB" sz="2400" b="1"/>
              <a:t>(intersection)</a:t>
            </a:r>
            <a:r>
              <a:rPr lang="en-GB" sz="2400"/>
              <a:t> of set </a:t>
            </a:r>
            <a:r>
              <a:rPr lang="en-GB" sz="2400" i="1"/>
              <a:t>A</a:t>
            </a:r>
            <a:r>
              <a:rPr lang="en-GB" sz="2400"/>
              <a:t> and set </a:t>
            </a:r>
            <a:r>
              <a:rPr lang="en-GB" sz="2400" i="1"/>
              <a:t>B</a:t>
            </a:r>
            <a:r>
              <a:rPr lang="en-GB" sz="2400"/>
              <a:t> is written </a:t>
            </a:r>
            <a:r>
              <a:rPr lang="en-GB" sz="2400" i="1"/>
              <a:t>A</a:t>
            </a:r>
            <a:r>
              <a:rPr lang="en-US" sz="2400"/>
              <a:t>∩</a:t>
            </a:r>
            <a:r>
              <a:rPr lang="en-GB" sz="2400" i="1">
                <a:sym typeface="Euclid Symbol" charset="0"/>
              </a:rPr>
              <a:t>B</a:t>
            </a:r>
          </a:p>
          <a:p>
            <a:pPr lvl="1" defTabSz="914400">
              <a:lnSpc>
                <a:spcPct val="80000"/>
              </a:lnSpc>
              <a:spcBef>
                <a:spcPct val="50000"/>
              </a:spcBef>
              <a:buClr>
                <a:srgbClr val="0BD0D9"/>
              </a:buClr>
              <a:buSzPct val="95000"/>
            </a:pPr>
            <a:r>
              <a:rPr lang="en-GB"/>
              <a:t>therefore  </a:t>
            </a:r>
            <a:r>
              <a:rPr lang="en-GB" i="1"/>
              <a:t>A</a:t>
            </a:r>
            <a:r>
              <a:rPr lang="en-US"/>
              <a:t>∩</a:t>
            </a:r>
            <a:r>
              <a:rPr lang="en-GB" i="1">
                <a:sym typeface="Euclid Symbol" charset="0"/>
              </a:rPr>
              <a:t>B </a:t>
            </a:r>
            <a:r>
              <a:rPr lang="en-GB"/>
              <a:t>= {12,24}.</a:t>
            </a:r>
            <a:endParaRPr lang="en-GB" i="1">
              <a:sym typeface="Euclid Symbol" charset="0"/>
            </a:endParaRPr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GB" sz="2400" i="1">
                <a:sym typeface="Euclid Symbol" charset="0"/>
              </a:rPr>
              <a:t>				</a:t>
            </a:r>
          </a:p>
          <a:p>
            <a:pPr lvl="1" defTabSz="914400">
              <a:lnSpc>
                <a:spcPct val="80000"/>
              </a:lnSpc>
              <a:spcBef>
                <a:spcPct val="50000"/>
              </a:spcBef>
              <a:buClr>
                <a:srgbClr val="0BD0D9"/>
              </a:buClr>
              <a:buSzPct val="95000"/>
              <a:buFontTx/>
              <a:buNone/>
            </a:pPr>
            <a:r>
              <a:rPr lang="en-GB"/>
              <a:t>				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</a:pPr>
            <a:endParaRPr lang="en-GB" sz="2400">
              <a:sym typeface="Euclid Symbol" charset="0"/>
            </a:endParaRPr>
          </a:p>
          <a:p>
            <a:pPr defTabSz="914400">
              <a:lnSpc>
                <a:spcPct val="80000"/>
              </a:lnSpc>
              <a:spcBef>
                <a:spcPct val="50000"/>
              </a:spcBef>
            </a:pPr>
            <a:endParaRPr lang="en-GB" sz="240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/>
          </a:p>
        </p:txBody>
      </p:sp>
      <p:sp>
        <p:nvSpPr>
          <p:cNvPr id="86" name="Rectangle 85"/>
          <p:cNvSpPr/>
          <p:nvPr/>
        </p:nvSpPr>
        <p:spPr>
          <a:xfrm>
            <a:off x="3394075" y="5683250"/>
            <a:ext cx="1020763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5" grpId="0" build="p"/>
      <p:bldP spid="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39113" cy="47894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400" smtClean="0"/>
              <a:t>The numbers which belong to either set </a:t>
            </a:r>
            <a:r>
              <a:rPr lang="en-GB" sz="2400" i="1" smtClean="0"/>
              <a:t>A</a:t>
            </a:r>
            <a:r>
              <a:rPr lang="en-GB" sz="2400" smtClean="0"/>
              <a:t> or set </a:t>
            </a:r>
            <a:r>
              <a:rPr lang="en-GB" sz="2400" i="1" smtClean="0"/>
              <a:t>B</a:t>
            </a:r>
            <a:r>
              <a:rPr lang="en-GB" sz="2400" smtClean="0"/>
              <a:t> or both (the </a:t>
            </a:r>
            <a:r>
              <a:rPr lang="en-GB" sz="2400" b="1" smtClean="0"/>
              <a:t>union</a:t>
            </a:r>
            <a:r>
              <a:rPr lang="en-GB" sz="2400" smtClean="0"/>
              <a:t> of A and B) are described as  </a:t>
            </a:r>
            <a:r>
              <a:rPr lang="en-GB" sz="2400" i="1" smtClean="0"/>
              <a:t>A</a:t>
            </a:r>
            <a:r>
              <a:rPr lang="en-GB" sz="2400" smtClean="0"/>
              <a:t> </a:t>
            </a:r>
            <a:r>
              <a:rPr lang="en-US" sz="2400" smtClean="0"/>
              <a:t>∪</a:t>
            </a:r>
            <a:r>
              <a:rPr lang="en-GB" sz="2400" i="1" smtClean="0">
                <a:sym typeface="Euclid Symbol" charset="0"/>
              </a:rPr>
              <a:t>B</a:t>
            </a:r>
            <a:r>
              <a:rPr lang="en-GB" sz="2400" smtClean="0">
                <a:sym typeface="Euclid Symbol" charset="0"/>
              </a:rPr>
              <a:t> </a:t>
            </a:r>
            <a:r>
              <a:rPr lang="en-GB" sz="2400" smtClean="0"/>
              <a:t> therefore </a:t>
            </a:r>
          </a:p>
          <a:p>
            <a:pPr lvl="1">
              <a:spcBef>
                <a:spcPct val="50000"/>
              </a:spcBef>
            </a:pPr>
            <a:r>
              <a:rPr lang="en-GB" i="1" smtClean="0">
                <a:ea typeface="ＭＳ Ｐゴシック" panose="020B0600070205080204" pitchFamily="34" charset="-128"/>
              </a:rPr>
              <a:t>A</a:t>
            </a:r>
            <a:r>
              <a:rPr lang="en-GB" smtClean="0">
                <a:ea typeface="ＭＳ Ｐゴシック" panose="020B0600070205080204" pitchFamily="34" charset="-128"/>
              </a:rPr>
              <a:t> </a:t>
            </a:r>
            <a:r>
              <a:rPr lang="en-US" smtClean="0">
                <a:ea typeface="ＭＳ Ｐゴシック" panose="020B0600070205080204" pitchFamily="34" charset="-128"/>
              </a:rPr>
              <a:t>∪</a:t>
            </a:r>
            <a:r>
              <a:rPr lang="en-GB" smtClean="0">
                <a:ea typeface="ＭＳ Ｐゴシック" panose="020B0600070205080204" pitchFamily="34" charset="-128"/>
                <a:sym typeface="Euclid Symbol" charset="0"/>
              </a:rPr>
              <a:t> </a:t>
            </a:r>
            <a:r>
              <a:rPr lang="en-GB" i="1" smtClean="0">
                <a:ea typeface="ＭＳ Ｐゴシック" panose="020B0600070205080204" pitchFamily="34" charset="-128"/>
                <a:sym typeface="Euclid Symbol" charset="0"/>
              </a:rPr>
              <a:t>B</a:t>
            </a:r>
            <a:r>
              <a:rPr lang="en-GB" smtClean="0">
                <a:ea typeface="ＭＳ Ｐゴシック" panose="020B0600070205080204" pitchFamily="34" charset="-128"/>
              </a:rPr>
              <a:t> = {3, 4, 6, 8, 9, 12, 15, 16, 18, 20, 21, 24}.</a:t>
            </a:r>
          </a:p>
        </p:txBody>
      </p:sp>
      <p:grpSp>
        <p:nvGrpSpPr>
          <p:cNvPr id="20484" name="Group 64"/>
          <p:cNvGrpSpPr>
            <a:grpSpLocks/>
          </p:cNvGrpSpPr>
          <p:nvPr/>
        </p:nvGrpSpPr>
        <p:grpSpPr bwMode="auto">
          <a:xfrm>
            <a:off x="2557463" y="3246438"/>
            <a:ext cx="4476750" cy="2238375"/>
            <a:chOff x="1383" y="1566"/>
            <a:chExt cx="2820" cy="1410"/>
          </a:xfrm>
        </p:grpSpPr>
        <p:grpSp>
          <p:nvGrpSpPr>
            <p:cNvPr id="20526" name="Group 31"/>
            <p:cNvGrpSpPr>
              <a:grpSpLocks/>
            </p:cNvGrpSpPr>
            <p:nvPr/>
          </p:nvGrpSpPr>
          <p:grpSpPr bwMode="auto">
            <a:xfrm>
              <a:off x="1383" y="1566"/>
              <a:ext cx="2820" cy="1410"/>
              <a:chOff x="1383" y="1344"/>
              <a:chExt cx="2820" cy="1410"/>
            </a:xfrm>
          </p:grpSpPr>
          <p:sp>
            <p:nvSpPr>
              <p:cNvPr id="20533" name="Rectangle 32"/>
              <p:cNvSpPr>
                <a:spLocks noChangeArrowheads="1"/>
              </p:cNvSpPr>
              <p:nvPr/>
            </p:nvSpPr>
            <p:spPr bwMode="auto">
              <a:xfrm>
                <a:off x="1384" y="1389"/>
                <a:ext cx="263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34" name="Text Box 33"/>
              <p:cNvSpPr txBox="1">
                <a:spLocks noChangeArrowheads="1"/>
              </p:cNvSpPr>
              <p:nvPr/>
            </p:nvSpPr>
            <p:spPr bwMode="auto">
              <a:xfrm>
                <a:off x="3515" y="161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</a:t>
                </a:r>
              </a:p>
            </p:txBody>
          </p:sp>
          <p:sp>
            <p:nvSpPr>
              <p:cNvPr id="20535" name="Text Box 3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20536" name="Text Box 3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20537" name="Text Box 36"/>
              <p:cNvSpPr txBox="1">
                <a:spLocks noChangeArrowheads="1"/>
              </p:cNvSpPr>
              <p:nvPr/>
            </p:nvSpPr>
            <p:spPr bwMode="auto">
              <a:xfrm>
                <a:off x="2140" y="17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20538" name="Text Box 37"/>
              <p:cNvSpPr txBox="1">
                <a:spLocks noChangeArrowheads="1"/>
              </p:cNvSpPr>
              <p:nvPr/>
            </p:nvSpPr>
            <p:spPr bwMode="auto">
              <a:xfrm>
                <a:off x="1863" y="20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20539" name="Text Box 38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20540" name="Text Box 39"/>
              <p:cNvSpPr txBox="1">
                <a:spLocks noChangeArrowheads="1"/>
              </p:cNvSpPr>
              <p:nvPr/>
            </p:nvSpPr>
            <p:spPr bwMode="auto">
              <a:xfrm>
                <a:off x="1973" y="229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20541" name="Text Box 40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20542" name="Text Box 41"/>
              <p:cNvSpPr txBox="1">
                <a:spLocks noChangeArrowheads="1"/>
              </p:cNvSpPr>
              <p:nvPr/>
            </p:nvSpPr>
            <p:spPr bwMode="auto">
              <a:xfrm>
                <a:off x="2154" y="211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20543" name="Text Box 42"/>
              <p:cNvSpPr txBox="1">
                <a:spLocks noChangeArrowheads="1"/>
              </p:cNvSpPr>
              <p:nvPr/>
            </p:nvSpPr>
            <p:spPr bwMode="auto">
              <a:xfrm>
                <a:off x="2426" y="202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20544" name="Text Box 43"/>
              <p:cNvSpPr txBox="1">
                <a:spLocks noChangeArrowheads="1"/>
              </p:cNvSpPr>
              <p:nvPr/>
            </p:nvSpPr>
            <p:spPr bwMode="auto">
              <a:xfrm>
                <a:off x="2835" y="220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20545" name="Text Box 44"/>
              <p:cNvSpPr txBox="1">
                <a:spLocks noChangeArrowheads="1"/>
              </p:cNvSpPr>
              <p:nvPr/>
            </p:nvSpPr>
            <p:spPr bwMode="auto">
              <a:xfrm>
                <a:off x="3047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20546" name="Text Box 45"/>
              <p:cNvSpPr txBox="1">
                <a:spLocks noChangeArrowheads="1"/>
              </p:cNvSpPr>
              <p:nvPr/>
            </p:nvSpPr>
            <p:spPr bwMode="auto">
              <a:xfrm>
                <a:off x="301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  <p:sp>
            <p:nvSpPr>
              <p:cNvPr id="20547" name="Text Box 46"/>
              <p:cNvSpPr txBox="1">
                <a:spLocks noChangeArrowheads="1"/>
              </p:cNvSpPr>
              <p:nvPr/>
            </p:nvSpPr>
            <p:spPr bwMode="auto">
              <a:xfrm>
                <a:off x="3727" y="18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</a:t>
                </a:r>
              </a:p>
            </p:txBody>
          </p:sp>
          <p:sp>
            <p:nvSpPr>
              <p:cNvPr id="20548" name="Text Box 47"/>
              <p:cNvSpPr txBox="1">
                <a:spLocks noChangeArrowheads="1"/>
              </p:cNvSpPr>
              <p:nvPr/>
            </p:nvSpPr>
            <p:spPr bwMode="auto">
              <a:xfrm>
                <a:off x="3529" y="206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5</a:t>
                </a:r>
              </a:p>
            </p:txBody>
          </p:sp>
          <p:sp>
            <p:nvSpPr>
              <p:cNvPr id="20549" name="Text Box 48"/>
              <p:cNvSpPr txBox="1">
                <a:spLocks noChangeArrowheads="1"/>
              </p:cNvSpPr>
              <p:nvPr/>
            </p:nvSpPr>
            <p:spPr bwMode="auto">
              <a:xfrm>
                <a:off x="3498" y="24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7</a:t>
                </a:r>
              </a:p>
            </p:txBody>
          </p:sp>
          <p:sp>
            <p:nvSpPr>
              <p:cNvPr id="20550" name="Text Box 49"/>
              <p:cNvSpPr txBox="1">
                <a:spLocks noChangeArrowheads="1"/>
              </p:cNvSpPr>
              <p:nvPr/>
            </p:nvSpPr>
            <p:spPr bwMode="auto">
              <a:xfrm>
                <a:off x="3651" y="229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10</a:t>
                </a:r>
              </a:p>
            </p:txBody>
          </p:sp>
          <p:sp>
            <p:nvSpPr>
              <p:cNvPr id="20551" name="Text Box 50"/>
              <p:cNvSpPr txBox="1">
                <a:spLocks noChangeArrowheads="1"/>
              </p:cNvSpPr>
              <p:nvPr/>
            </p:nvSpPr>
            <p:spPr bwMode="auto">
              <a:xfrm>
                <a:off x="3197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11</a:t>
                </a:r>
              </a:p>
            </p:txBody>
          </p:sp>
          <p:sp>
            <p:nvSpPr>
              <p:cNvPr id="20552" name="Text Box 51"/>
              <p:cNvSpPr txBox="1">
                <a:spLocks noChangeArrowheads="1"/>
              </p:cNvSpPr>
              <p:nvPr/>
            </p:nvSpPr>
            <p:spPr bwMode="auto">
              <a:xfrm>
                <a:off x="2834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13</a:t>
                </a:r>
              </a:p>
            </p:txBody>
          </p:sp>
          <p:sp>
            <p:nvSpPr>
              <p:cNvPr id="20553" name="Text Box 52"/>
              <p:cNvSpPr txBox="1">
                <a:spLocks noChangeArrowheads="1"/>
              </p:cNvSpPr>
              <p:nvPr/>
            </p:nvSpPr>
            <p:spPr bwMode="auto">
              <a:xfrm>
                <a:off x="2381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14</a:t>
                </a:r>
              </a:p>
            </p:txBody>
          </p:sp>
          <p:sp>
            <p:nvSpPr>
              <p:cNvPr id="20554" name="Text Box 53"/>
              <p:cNvSpPr txBox="1">
                <a:spLocks noChangeArrowheads="1"/>
              </p:cNvSpPr>
              <p:nvPr/>
            </p:nvSpPr>
            <p:spPr bwMode="auto">
              <a:xfrm>
                <a:off x="1791" y="247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17</a:t>
                </a:r>
              </a:p>
            </p:txBody>
          </p:sp>
          <p:sp>
            <p:nvSpPr>
              <p:cNvPr id="20555" name="Text Box 54"/>
              <p:cNvSpPr txBox="1">
                <a:spLocks noChangeArrowheads="1"/>
              </p:cNvSpPr>
              <p:nvPr/>
            </p:nvSpPr>
            <p:spPr bwMode="auto">
              <a:xfrm>
                <a:off x="1519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19</a:t>
                </a:r>
              </a:p>
            </p:txBody>
          </p:sp>
          <p:sp>
            <p:nvSpPr>
              <p:cNvPr id="20556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22</a:t>
                </a:r>
              </a:p>
            </p:txBody>
          </p:sp>
          <p:sp>
            <p:nvSpPr>
              <p:cNvPr id="20557" name="Text Box 56"/>
              <p:cNvSpPr txBox="1">
                <a:spLocks noChangeArrowheads="1"/>
              </p:cNvSpPr>
              <p:nvPr/>
            </p:nvSpPr>
            <p:spPr bwMode="auto">
              <a:xfrm>
                <a:off x="1429" y="184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23</a:t>
                </a:r>
              </a:p>
            </p:txBody>
          </p:sp>
          <p:sp>
            <p:nvSpPr>
              <p:cNvPr id="20558" name="Text Box 57"/>
              <p:cNvSpPr txBox="1">
                <a:spLocks noChangeArrowheads="1"/>
              </p:cNvSpPr>
              <p:nvPr/>
            </p:nvSpPr>
            <p:spPr bwMode="auto">
              <a:xfrm>
                <a:off x="3983" y="134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U</a:t>
                </a:r>
              </a:p>
            </p:txBody>
          </p:sp>
        </p:grpSp>
        <p:grpSp>
          <p:nvGrpSpPr>
            <p:cNvPr id="20527" name="Group 58"/>
            <p:cNvGrpSpPr>
              <a:grpSpLocks/>
            </p:cNvGrpSpPr>
            <p:nvPr/>
          </p:nvGrpSpPr>
          <p:grpSpPr bwMode="auto">
            <a:xfrm>
              <a:off x="1701" y="1661"/>
              <a:ext cx="1074" cy="1088"/>
              <a:chOff x="521" y="1480"/>
              <a:chExt cx="1074" cy="1088"/>
            </a:xfrm>
          </p:grpSpPr>
          <p:sp>
            <p:nvSpPr>
              <p:cNvPr id="20531" name="Oval 59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32" name="Text Box 60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20528" name="Group 61"/>
            <p:cNvGrpSpPr>
              <a:grpSpLocks/>
            </p:cNvGrpSpPr>
            <p:nvPr/>
          </p:nvGrpSpPr>
          <p:grpSpPr bwMode="auto">
            <a:xfrm>
              <a:off x="2381" y="1661"/>
              <a:ext cx="1043" cy="1088"/>
              <a:chOff x="2381" y="2070"/>
              <a:chExt cx="1043" cy="1088"/>
            </a:xfrm>
          </p:grpSpPr>
          <p:sp>
            <p:nvSpPr>
              <p:cNvPr id="20529" name="Oval 62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30" name="Text Box 63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555875" y="3236913"/>
            <a:ext cx="4476750" cy="2238375"/>
            <a:chOff x="1383" y="1207"/>
            <a:chExt cx="2820" cy="1410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384" y="1252"/>
              <a:ext cx="2630" cy="13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3515" y="1479"/>
              <a:ext cx="19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</a:t>
              </a: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727" y="1705"/>
              <a:ext cx="19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3529" y="1932"/>
              <a:ext cx="19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5</a:t>
              </a:r>
            </a:p>
          </p:txBody>
        </p:sp>
        <p:sp>
          <p:nvSpPr>
            <p:cNvPr id="20490" name="Text Box 9"/>
            <p:cNvSpPr txBox="1">
              <a:spLocks noChangeArrowheads="1"/>
            </p:cNvSpPr>
            <p:nvPr/>
          </p:nvSpPr>
          <p:spPr bwMode="auto">
            <a:xfrm>
              <a:off x="3498" y="2328"/>
              <a:ext cx="19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7</a:t>
              </a:r>
            </a:p>
          </p:txBody>
        </p:sp>
        <p:sp>
          <p:nvSpPr>
            <p:cNvPr id="20491" name="Text Box 10"/>
            <p:cNvSpPr txBox="1">
              <a:spLocks noChangeArrowheads="1"/>
            </p:cNvSpPr>
            <p:nvPr/>
          </p:nvSpPr>
          <p:spPr bwMode="auto">
            <a:xfrm>
              <a:off x="3651" y="2159"/>
              <a:ext cx="31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10</a:t>
              </a:r>
            </a:p>
          </p:txBody>
        </p:sp>
        <p:sp>
          <p:nvSpPr>
            <p:cNvPr id="20492" name="Text Box 11"/>
            <p:cNvSpPr txBox="1">
              <a:spLocks noChangeArrowheads="1"/>
            </p:cNvSpPr>
            <p:nvPr/>
          </p:nvSpPr>
          <p:spPr bwMode="auto">
            <a:xfrm>
              <a:off x="3197" y="2386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11</a:t>
              </a:r>
            </a:p>
          </p:txBody>
        </p: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2834" y="2386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13</a:t>
              </a:r>
            </a:p>
          </p:txBody>
        </p:sp>
        <p:sp>
          <p:nvSpPr>
            <p:cNvPr id="20494" name="Text Box 13"/>
            <p:cNvSpPr txBox="1">
              <a:spLocks noChangeArrowheads="1"/>
            </p:cNvSpPr>
            <p:nvPr/>
          </p:nvSpPr>
          <p:spPr bwMode="auto">
            <a:xfrm>
              <a:off x="2381" y="2386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14</a:t>
              </a:r>
            </a:p>
          </p:txBody>
        </p:sp>
        <p:sp>
          <p:nvSpPr>
            <p:cNvPr id="20495" name="Text Box 14"/>
            <p:cNvSpPr txBox="1">
              <a:spLocks noChangeArrowheads="1"/>
            </p:cNvSpPr>
            <p:nvPr/>
          </p:nvSpPr>
          <p:spPr bwMode="auto">
            <a:xfrm>
              <a:off x="1791" y="2341"/>
              <a:ext cx="31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17</a:t>
              </a:r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1519" y="2386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19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1383" y="1978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22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1429" y="1705"/>
              <a:ext cx="31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23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3983" y="1207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 i="1">
                  <a:solidFill>
                    <a:schemeClr val="accent2"/>
                  </a:solidFill>
                </a:rPr>
                <a:t>U</a:t>
              </a:r>
            </a:p>
          </p:txBody>
        </p:sp>
        <p:grpSp>
          <p:nvGrpSpPr>
            <p:cNvPr id="20500" name="Group 19"/>
            <p:cNvGrpSpPr>
              <a:grpSpLocks/>
            </p:cNvGrpSpPr>
            <p:nvPr/>
          </p:nvGrpSpPr>
          <p:grpSpPr bwMode="auto">
            <a:xfrm>
              <a:off x="1738" y="1347"/>
              <a:ext cx="1674" cy="1044"/>
              <a:chOff x="1747" y="1662"/>
              <a:chExt cx="1674" cy="1044"/>
            </a:xfrm>
          </p:grpSpPr>
          <p:sp>
            <p:nvSpPr>
              <p:cNvPr id="20524" name="Oval 20"/>
              <p:cNvSpPr>
                <a:spLocks noChangeArrowheads="1"/>
              </p:cNvSpPr>
              <p:nvPr/>
            </p:nvSpPr>
            <p:spPr bwMode="auto">
              <a:xfrm>
                <a:off x="2378" y="1663"/>
                <a:ext cx="1043" cy="1043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25" name="Oval 21"/>
              <p:cNvSpPr>
                <a:spLocks noChangeArrowheads="1"/>
              </p:cNvSpPr>
              <p:nvPr/>
            </p:nvSpPr>
            <p:spPr bwMode="auto">
              <a:xfrm>
                <a:off x="1747" y="1662"/>
                <a:ext cx="1043" cy="1043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</p:grpSp>
        <p:grpSp>
          <p:nvGrpSpPr>
            <p:cNvPr id="20501" name="Group 22"/>
            <p:cNvGrpSpPr>
              <a:grpSpLocks/>
            </p:cNvGrpSpPr>
            <p:nvPr/>
          </p:nvGrpSpPr>
          <p:grpSpPr bwMode="auto">
            <a:xfrm>
              <a:off x="1737" y="1343"/>
              <a:ext cx="1674" cy="1044"/>
              <a:chOff x="1747" y="1662"/>
              <a:chExt cx="1674" cy="1044"/>
            </a:xfrm>
          </p:grpSpPr>
          <p:sp>
            <p:nvSpPr>
              <p:cNvPr id="20522" name="Oval 23"/>
              <p:cNvSpPr>
                <a:spLocks noChangeArrowheads="1"/>
              </p:cNvSpPr>
              <p:nvPr/>
            </p:nvSpPr>
            <p:spPr bwMode="auto">
              <a:xfrm>
                <a:off x="2378" y="1663"/>
                <a:ext cx="1043" cy="1043"/>
              </a:xfrm>
              <a:prstGeom prst="ellipse">
                <a:avLst/>
              </a:prstGeom>
              <a:solidFill>
                <a:srgbClr val="FF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23" name="Oval 24"/>
              <p:cNvSpPr>
                <a:spLocks noChangeArrowheads="1"/>
              </p:cNvSpPr>
              <p:nvPr/>
            </p:nvSpPr>
            <p:spPr bwMode="auto">
              <a:xfrm>
                <a:off x="1747" y="1662"/>
                <a:ext cx="1043" cy="1043"/>
              </a:xfrm>
              <a:prstGeom prst="ellipse">
                <a:avLst/>
              </a:prstGeom>
              <a:solidFill>
                <a:srgbClr val="FF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</p:grpSp>
        <p:sp>
          <p:nvSpPr>
            <p:cNvPr id="20502" name="Freeform 25"/>
            <p:cNvSpPr>
              <a:spLocks/>
            </p:cNvSpPr>
            <p:nvPr/>
          </p:nvSpPr>
          <p:spPr bwMode="auto">
            <a:xfrm>
              <a:off x="2363" y="1471"/>
              <a:ext cx="416" cy="810"/>
            </a:xfrm>
            <a:custGeom>
              <a:avLst/>
              <a:gdLst>
                <a:gd name="T0" fmla="*/ 211 w 416"/>
                <a:gd name="T1" fmla="*/ 0 h 810"/>
                <a:gd name="T2" fmla="*/ 127 w 416"/>
                <a:gd name="T3" fmla="*/ 69 h 810"/>
                <a:gd name="T4" fmla="*/ 19 w 416"/>
                <a:gd name="T5" fmla="*/ 279 h 810"/>
                <a:gd name="T6" fmla="*/ 13 w 416"/>
                <a:gd name="T7" fmla="*/ 483 h 810"/>
                <a:gd name="T8" fmla="*/ 25 w 416"/>
                <a:gd name="T9" fmla="*/ 534 h 810"/>
                <a:gd name="T10" fmla="*/ 73 w 416"/>
                <a:gd name="T11" fmla="*/ 642 h 810"/>
                <a:gd name="T12" fmla="*/ 214 w 416"/>
                <a:gd name="T13" fmla="*/ 804 h 810"/>
                <a:gd name="T14" fmla="*/ 379 w 416"/>
                <a:gd name="T15" fmla="*/ 606 h 810"/>
                <a:gd name="T16" fmla="*/ 415 w 416"/>
                <a:gd name="T17" fmla="*/ 378 h 810"/>
                <a:gd name="T18" fmla="*/ 370 w 416"/>
                <a:gd name="T19" fmla="*/ 186 h 810"/>
                <a:gd name="T20" fmla="*/ 277 w 416"/>
                <a:gd name="T21" fmla="*/ 51 h 810"/>
                <a:gd name="T22" fmla="*/ 211 w 416"/>
                <a:gd name="T23" fmla="*/ 0 h 8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6"/>
                <a:gd name="T37" fmla="*/ 0 h 810"/>
                <a:gd name="T38" fmla="*/ 416 w 416"/>
                <a:gd name="T39" fmla="*/ 810 h 81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6" h="810">
                  <a:moveTo>
                    <a:pt x="211" y="0"/>
                  </a:moveTo>
                  <a:cubicBezTo>
                    <a:pt x="188" y="7"/>
                    <a:pt x="159" y="23"/>
                    <a:pt x="127" y="69"/>
                  </a:cubicBezTo>
                  <a:cubicBezTo>
                    <a:pt x="95" y="115"/>
                    <a:pt x="38" y="210"/>
                    <a:pt x="19" y="279"/>
                  </a:cubicBezTo>
                  <a:cubicBezTo>
                    <a:pt x="0" y="348"/>
                    <a:pt x="12" y="441"/>
                    <a:pt x="13" y="483"/>
                  </a:cubicBezTo>
                  <a:cubicBezTo>
                    <a:pt x="14" y="525"/>
                    <a:pt x="15" y="508"/>
                    <a:pt x="25" y="534"/>
                  </a:cubicBezTo>
                  <a:cubicBezTo>
                    <a:pt x="35" y="560"/>
                    <a:pt x="42" y="597"/>
                    <a:pt x="73" y="642"/>
                  </a:cubicBezTo>
                  <a:cubicBezTo>
                    <a:pt x="104" y="687"/>
                    <a:pt x="163" y="810"/>
                    <a:pt x="214" y="804"/>
                  </a:cubicBezTo>
                  <a:cubicBezTo>
                    <a:pt x="265" y="798"/>
                    <a:pt x="346" y="677"/>
                    <a:pt x="379" y="606"/>
                  </a:cubicBezTo>
                  <a:cubicBezTo>
                    <a:pt x="412" y="535"/>
                    <a:pt x="416" y="448"/>
                    <a:pt x="415" y="378"/>
                  </a:cubicBezTo>
                  <a:cubicBezTo>
                    <a:pt x="414" y="308"/>
                    <a:pt x="393" y="240"/>
                    <a:pt x="370" y="186"/>
                  </a:cubicBezTo>
                  <a:cubicBezTo>
                    <a:pt x="347" y="132"/>
                    <a:pt x="304" y="82"/>
                    <a:pt x="277" y="51"/>
                  </a:cubicBezTo>
                  <a:cubicBezTo>
                    <a:pt x="250" y="20"/>
                    <a:pt x="225" y="11"/>
                    <a:pt x="2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3" name="Group 26"/>
            <p:cNvGrpSpPr>
              <a:grpSpLocks/>
            </p:cNvGrpSpPr>
            <p:nvPr/>
          </p:nvGrpSpPr>
          <p:grpSpPr bwMode="auto">
            <a:xfrm>
              <a:off x="1701" y="1302"/>
              <a:ext cx="1074" cy="1088"/>
              <a:chOff x="521" y="1480"/>
              <a:chExt cx="1074" cy="1088"/>
            </a:xfrm>
          </p:grpSpPr>
          <p:sp>
            <p:nvSpPr>
              <p:cNvPr id="20520" name="Oval 27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21" name="Text Box 28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20504" name="Group 29"/>
            <p:cNvGrpSpPr>
              <a:grpSpLocks/>
            </p:cNvGrpSpPr>
            <p:nvPr/>
          </p:nvGrpSpPr>
          <p:grpSpPr bwMode="auto">
            <a:xfrm>
              <a:off x="2381" y="1302"/>
              <a:ext cx="1043" cy="1088"/>
              <a:chOff x="2381" y="2070"/>
              <a:chExt cx="1043" cy="1088"/>
            </a:xfrm>
          </p:grpSpPr>
          <p:sp>
            <p:nvSpPr>
              <p:cNvPr id="20518" name="Oval 30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19" name="Text Box 31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  <p:grpSp>
          <p:nvGrpSpPr>
            <p:cNvPr id="20505" name="Group 32"/>
            <p:cNvGrpSpPr>
              <a:grpSpLocks/>
            </p:cNvGrpSpPr>
            <p:nvPr/>
          </p:nvGrpSpPr>
          <p:grpSpPr bwMode="auto">
            <a:xfrm>
              <a:off x="1837" y="1388"/>
              <a:ext cx="1460" cy="1002"/>
              <a:chOff x="1863" y="1747"/>
              <a:chExt cx="1460" cy="1002"/>
            </a:xfrm>
          </p:grpSpPr>
          <p:sp>
            <p:nvSpPr>
              <p:cNvPr id="20506" name="Text Box 33"/>
              <p:cNvSpPr txBox="1">
                <a:spLocks noChangeArrowheads="1"/>
              </p:cNvSpPr>
              <p:nvPr/>
            </p:nvSpPr>
            <p:spPr bwMode="auto">
              <a:xfrm>
                <a:off x="2835" y="192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20507" name="Text Box 34"/>
              <p:cNvSpPr txBox="1">
                <a:spLocks noChangeArrowheads="1"/>
              </p:cNvSpPr>
              <p:nvPr/>
            </p:nvSpPr>
            <p:spPr bwMode="auto">
              <a:xfrm>
                <a:off x="1927" y="192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20508" name="Text Box 35"/>
              <p:cNvSpPr txBox="1">
                <a:spLocks noChangeArrowheads="1"/>
              </p:cNvSpPr>
              <p:nvPr/>
            </p:nvSpPr>
            <p:spPr bwMode="auto">
              <a:xfrm>
                <a:off x="2140" y="201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20509" name="Text Box 36"/>
              <p:cNvSpPr txBox="1">
                <a:spLocks noChangeArrowheads="1"/>
              </p:cNvSpPr>
              <p:nvPr/>
            </p:nvSpPr>
            <p:spPr bwMode="auto">
              <a:xfrm>
                <a:off x="1863" y="228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20510" name="Text Box 37"/>
              <p:cNvSpPr txBox="1">
                <a:spLocks noChangeArrowheads="1"/>
              </p:cNvSpPr>
              <p:nvPr/>
            </p:nvSpPr>
            <p:spPr bwMode="auto">
              <a:xfrm>
                <a:off x="2426" y="1974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20511" name="Text Box 38"/>
              <p:cNvSpPr txBox="1">
                <a:spLocks noChangeArrowheads="1"/>
              </p:cNvSpPr>
              <p:nvPr/>
            </p:nvSpPr>
            <p:spPr bwMode="auto">
              <a:xfrm>
                <a:off x="1973" y="251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20512" name="Text Box 39"/>
              <p:cNvSpPr txBox="1">
                <a:spLocks noChangeArrowheads="1"/>
              </p:cNvSpPr>
              <p:nvPr/>
            </p:nvSpPr>
            <p:spPr bwMode="auto">
              <a:xfrm>
                <a:off x="2154" y="174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20513" name="Text Box 40"/>
              <p:cNvSpPr txBox="1">
                <a:spLocks noChangeArrowheads="1"/>
              </p:cNvSpPr>
              <p:nvPr/>
            </p:nvSpPr>
            <p:spPr bwMode="auto">
              <a:xfrm>
                <a:off x="2154" y="233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20514" name="Text Box 41"/>
              <p:cNvSpPr txBox="1">
                <a:spLocks noChangeArrowheads="1"/>
              </p:cNvSpPr>
              <p:nvPr/>
            </p:nvSpPr>
            <p:spPr bwMode="auto">
              <a:xfrm>
                <a:off x="2426" y="224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20515" name="Text Box 42"/>
              <p:cNvSpPr txBox="1">
                <a:spLocks noChangeArrowheads="1"/>
              </p:cNvSpPr>
              <p:nvPr/>
            </p:nvSpPr>
            <p:spPr bwMode="auto">
              <a:xfrm>
                <a:off x="2835" y="242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20516" name="Text Box 43"/>
              <p:cNvSpPr txBox="1">
                <a:spLocks noChangeArrowheads="1"/>
              </p:cNvSpPr>
              <p:nvPr/>
            </p:nvSpPr>
            <p:spPr bwMode="auto">
              <a:xfrm>
                <a:off x="3047" y="201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20517" name="Text Box 44"/>
              <p:cNvSpPr txBox="1">
                <a:spLocks noChangeArrowheads="1"/>
              </p:cNvSpPr>
              <p:nvPr/>
            </p:nvSpPr>
            <p:spPr bwMode="auto">
              <a:xfrm>
                <a:off x="3016" y="229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15888" y="133350"/>
            <a:ext cx="8229600" cy="1143000"/>
          </a:xfrm>
        </p:spPr>
        <p:txBody>
          <a:bodyPr/>
          <a:lstStyle/>
          <a:p>
            <a:r>
              <a:rPr lang="en-US" smtClean="0"/>
              <a:t>Human Venn Diagram!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08100"/>
            <a:ext cx="8229600" cy="1176338"/>
          </a:xfrm>
        </p:spPr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GB" sz="1800" i="1" dirty="0" smtClean="0">
                <a:ea typeface="ＭＳ Ｐゴシック" panose="020B0600070205080204" pitchFamily="34" charset="-128"/>
              </a:rPr>
              <a:t>A</a:t>
            </a:r>
            <a:r>
              <a:rPr lang="en-GB" sz="1800" dirty="0" smtClean="0">
                <a:ea typeface="ＭＳ Ｐゴシック" panose="020B0600070205080204" pitchFamily="34" charset="-128"/>
              </a:rPr>
              <a:t> = {				}.</a:t>
            </a:r>
          </a:p>
          <a:p>
            <a:pPr marL="0" lvl="1" indent="0"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endParaRPr lang="en-GB" sz="1800" dirty="0" smtClean="0">
              <a:ea typeface="ＭＳ Ｐゴシック" panose="020B0600070205080204" pitchFamily="34" charset="-128"/>
            </a:endParaRP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GB" sz="1800" i="1" dirty="0" smtClean="0">
                <a:ea typeface="ＭＳ Ｐゴシック" panose="020B0600070205080204" pitchFamily="34" charset="-128"/>
              </a:rPr>
              <a:t>B</a:t>
            </a:r>
            <a:r>
              <a:rPr lang="en-GB" sz="1800" dirty="0" smtClean="0">
                <a:ea typeface="ＭＳ Ｐゴシック" panose="020B0600070205080204" pitchFamily="34" charset="-128"/>
              </a:rPr>
              <a:t> = {				}.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GB" sz="18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Venn Diagrams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3025" y="1935163"/>
            <a:ext cx="8229600" cy="1104900"/>
          </a:xfrm>
        </p:spPr>
        <p:txBody>
          <a:bodyPr/>
          <a:lstStyle/>
          <a:p>
            <a:r>
              <a:rPr lang="en-US" smtClean="0"/>
              <a:t>Draw a Venn Diagram to represent the set U = {2, 3, 5, 7, 8} and A = {2, 7, 8}</a:t>
            </a:r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86075" y="3309938"/>
            <a:ext cx="3059113" cy="3079750"/>
          </a:xfrm>
          <a:prstGeom prst="ellipse">
            <a:avLst/>
          </a:prstGeom>
          <a:noFill/>
          <a:ln w="9525">
            <a:solidFill>
              <a:srgbClr val="065093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70125" y="2905125"/>
            <a:ext cx="4079875" cy="3817938"/>
          </a:xfrm>
          <a:prstGeom prst="rect">
            <a:avLst/>
          </a:prstGeom>
          <a:noFill/>
          <a:ln w="9525">
            <a:solidFill>
              <a:srgbClr val="065093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8225" y="3771900"/>
            <a:ext cx="866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/>
              <a:t>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37050" y="3998913"/>
            <a:ext cx="86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/>
              <a:t>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52875" y="4741863"/>
            <a:ext cx="86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/>
              <a:t>8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11800" y="2890838"/>
            <a:ext cx="866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/>
              <a:t>5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52688" y="3040063"/>
            <a:ext cx="866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/>
              <a:t>3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146425" y="3125788"/>
            <a:ext cx="86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78575" y="2905125"/>
            <a:ext cx="865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-571500"/>
            <a:ext cx="8229600" cy="1143000"/>
          </a:xfrm>
        </p:spPr>
        <p:txBody>
          <a:bodyPr/>
          <a:lstStyle/>
          <a:p>
            <a:r>
              <a:rPr lang="en-US" smtClean="0"/>
              <a:t>Set Notation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9575" y="546100"/>
          <a:ext cx="8039100" cy="6219825"/>
        </p:xfrm>
        <a:graphic>
          <a:graphicData uri="http://schemas.openxmlformats.org/drawingml/2006/table">
            <a:tbl>
              <a:tblPr/>
              <a:tblGrid>
                <a:gridCol w="1243013"/>
                <a:gridCol w="3343275"/>
                <a:gridCol w="3452812"/>
              </a:tblGrid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Symbol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Symbol Name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ℝ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18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ℚ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ℕ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ℤ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U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5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∈ 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∉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⊆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Ø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⊂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∩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∪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A’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⊄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77825"/>
            <a:ext cx="8229600" cy="1143000"/>
          </a:xfrm>
        </p:spPr>
        <p:txBody>
          <a:bodyPr/>
          <a:lstStyle/>
          <a:p>
            <a:r>
              <a:rPr lang="en-US" smtClean="0"/>
              <a:t>Drawing Venn Diagrams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3025" y="1608138"/>
            <a:ext cx="8229600" cy="1104900"/>
          </a:xfrm>
        </p:spPr>
        <p:txBody>
          <a:bodyPr/>
          <a:lstStyle/>
          <a:p>
            <a:r>
              <a:rPr lang="en-US" smtClean="0"/>
              <a:t>Draw a Venn Diagram to represent A </a:t>
            </a:r>
            <a:r>
              <a:rPr lang="en-US" sz="2800" smtClean="0"/>
              <a:t>⊆B⊆U</a:t>
            </a:r>
            <a:endParaRPr lang="en-US" smtClean="0"/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“A is a subset of B which is a subset of U”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86075" y="3309938"/>
            <a:ext cx="3059113" cy="3079750"/>
          </a:xfrm>
          <a:prstGeom prst="ellipse">
            <a:avLst/>
          </a:prstGeom>
          <a:noFill/>
          <a:ln w="9525">
            <a:solidFill>
              <a:srgbClr val="065093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70125" y="2905125"/>
            <a:ext cx="4079875" cy="3817938"/>
          </a:xfrm>
          <a:prstGeom prst="rect">
            <a:avLst/>
          </a:prstGeom>
          <a:noFill/>
          <a:ln w="9525">
            <a:solidFill>
              <a:srgbClr val="065093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80000" y="3509963"/>
            <a:ext cx="86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B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78575" y="2905125"/>
            <a:ext cx="865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U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146425" y="4156075"/>
            <a:ext cx="2009775" cy="1865313"/>
          </a:xfrm>
          <a:prstGeom prst="ellipse">
            <a:avLst/>
          </a:prstGeom>
          <a:noFill/>
          <a:ln w="9525">
            <a:solidFill>
              <a:srgbClr val="065093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91013" y="4156075"/>
            <a:ext cx="8651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4" grpId="0"/>
      <p:bldP spid="15" grpId="0"/>
      <p:bldP spid="19" grpId="0" animBg="1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Venn Diagrams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3025" y="1935163"/>
            <a:ext cx="8613775" cy="1104900"/>
          </a:xfrm>
        </p:spPr>
        <p:txBody>
          <a:bodyPr/>
          <a:lstStyle/>
          <a:p>
            <a:r>
              <a:rPr lang="en-US" smtClean="0"/>
              <a:t>Draw a Venn Diagram to represent A</a:t>
            </a:r>
            <a:r>
              <a:rPr lang="en-US" sz="2400" smtClean="0"/>
              <a:t>⊆U, B⊆U, A</a:t>
            </a:r>
            <a:r>
              <a:rPr lang="en-US" smtClean="0"/>
              <a:t>∩B≠Ø</a:t>
            </a:r>
          </a:p>
          <a:p>
            <a:endParaRPr lang="en-US" smtClean="0"/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347913" y="3098800"/>
            <a:ext cx="2443162" cy="2462213"/>
          </a:xfrm>
          <a:prstGeom prst="ellipse">
            <a:avLst/>
          </a:prstGeom>
          <a:noFill/>
          <a:ln w="9525">
            <a:solidFill>
              <a:srgbClr val="065093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70125" y="2905125"/>
            <a:ext cx="4079875" cy="3817938"/>
          </a:xfrm>
          <a:prstGeom prst="rect">
            <a:avLst/>
          </a:prstGeom>
          <a:noFill/>
          <a:ln w="9525">
            <a:solidFill>
              <a:srgbClr val="065093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70125" y="2986088"/>
            <a:ext cx="866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78575" y="2905125"/>
            <a:ext cx="865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U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694113" y="4137025"/>
            <a:ext cx="2328862" cy="2309813"/>
          </a:xfrm>
          <a:prstGeom prst="ellipse">
            <a:avLst/>
          </a:prstGeom>
          <a:noFill/>
          <a:ln w="9525">
            <a:solidFill>
              <a:srgbClr val="065093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91200" y="4425950"/>
            <a:ext cx="865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B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2868613"/>
            <a:ext cx="41656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10800000" flipV="1">
            <a:off x="4445000" y="3552825"/>
            <a:ext cx="3173413" cy="8731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523163" y="3233738"/>
            <a:ext cx="1163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200"/>
              <a:t> A∩B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5" y="2849563"/>
            <a:ext cx="41656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rot="10800000" flipV="1">
            <a:off x="4791075" y="4456113"/>
            <a:ext cx="3175000" cy="87471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869238" y="4137025"/>
            <a:ext cx="11636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200"/>
              <a:t> AUB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4" grpId="0"/>
      <p:bldP spid="15" grpId="0"/>
      <p:bldP spid="16" grpId="0" animBg="1"/>
      <p:bldP spid="17" grpId="0"/>
      <p:bldP spid="21" grpId="0"/>
      <p:bldP spid="21" grpId="1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30188" y="-38100"/>
            <a:ext cx="8229600" cy="1143000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30188" y="1104900"/>
            <a:ext cx="8229600" cy="4389438"/>
          </a:xfrm>
        </p:spPr>
        <p:txBody>
          <a:bodyPr/>
          <a:lstStyle/>
          <a:p>
            <a:r>
              <a:rPr lang="en-US" smtClean="0"/>
              <a:t>There are 65 golf players at a charity tournament.  45 of these players will play 9 holes of golf and 40 will play 18 holes.  There are 5 people at the tournament who have decided not to play at all.  How many people will play both 9 holes and 18 holes of golf?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31788" y="-153988"/>
            <a:ext cx="8229600" cy="1143001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88" y="882650"/>
            <a:ext cx="8229600" cy="52959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In a survey of children who saw three different shows at Walt Disney World, the following information was gathered</a:t>
            </a:r>
            <a:r>
              <a:rPr lang="en-US" dirty="0" smtClean="0"/>
              <a:t>: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39 children liked The Little Mermaid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43 children liked 101 Dalmatians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56 children liked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7 children liked The Little Mermaid and 101 Dalmatians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10 children liked The Little Mermaid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16 children liked 101 Dalmatians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4 children liked The Little Mermaid, 101 Dalmatians,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6 children did not like any of the shows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How </a:t>
            </a:r>
            <a:r>
              <a:rPr lang="en-US" dirty="0"/>
              <a:t>many children were surveyed?</a:t>
            </a:r>
            <a:br>
              <a:rPr lang="en-US" dirty="0"/>
            </a:b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31788" y="-153988"/>
            <a:ext cx="8229600" cy="1143001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" y="882650"/>
            <a:ext cx="2686050" cy="3548063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400" dirty="0"/>
              <a:t>In a survey of children who saw three different shows at Walt Disney World, the following information was gathered</a:t>
            </a:r>
            <a:r>
              <a:rPr lang="en-US" sz="1400" dirty="0" smtClean="0"/>
              <a:t>:</a:t>
            </a:r>
            <a:endParaRPr lang="en-US" sz="1400" dirty="0"/>
          </a:p>
          <a:p>
            <a:pPr lvl="1">
              <a:spcBef>
                <a:spcPts val="0"/>
              </a:spcBef>
              <a:defRPr/>
            </a:pPr>
            <a:r>
              <a:rPr lang="en-US" sz="1200" dirty="0"/>
              <a:t>39 children liked The Little Mermaid </a:t>
            </a:r>
          </a:p>
          <a:p>
            <a:pPr lvl="1">
              <a:spcBef>
                <a:spcPts val="0"/>
              </a:spcBef>
              <a:defRPr/>
            </a:pPr>
            <a:r>
              <a:rPr lang="en-US" sz="1200" dirty="0"/>
              <a:t>43 children liked 101 Dalmatians </a:t>
            </a:r>
          </a:p>
          <a:p>
            <a:pPr lvl="1">
              <a:spcBef>
                <a:spcPts val="0"/>
              </a:spcBef>
              <a:defRPr/>
            </a:pPr>
            <a:r>
              <a:rPr lang="en-US" sz="1200" dirty="0"/>
              <a:t>56 children liked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sz="1200" dirty="0"/>
              <a:t>7 children liked The Little Mermaid and 101 Dalmatians </a:t>
            </a:r>
          </a:p>
          <a:p>
            <a:pPr lvl="1">
              <a:spcBef>
                <a:spcPts val="0"/>
              </a:spcBef>
              <a:defRPr/>
            </a:pPr>
            <a:r>
              <a:rPr lang="en-US" sz="1200" dirty="0"/>
              <a:t>10 children liked The Little Mermaid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sz="1200" dirty="0"/>
              <a:t>16 children liked 101 Dalmatians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sz="1200" dirty="0"/>
              <a:t>4 children liked The Little Mermaid, 101 Dalmatians,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sz="1200" dirty="0"/>
              <a:t>6 children did not like any of the shows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400" dirty="0" smtClean="0"/>
              <a:t>How </a:t>
            </a:r>
            <a:r>
              <a:rPr lang="en-US" sz="1400" dirty="0"/>
              <a:t>many children were surveyed?</a:t>
            </a:r>
            <a:br>
              <a:rPr lang="en-US" sz="1400" dirty="0"/>
            </a:br>
            <a:endParaRPr lang="en-US" sz="1400" dirty="0"/>
          </a:p>
          <a:p>
            <a:pPr>
              <a:defRPr/>
            </a:pPr>
            <a:endParaRPr lang="en-US" sz="1400" dirty="0"/>
          </a:p>
        </p:txBody>
      </p:sp>
      <p:sp>
        <p:nvSpPr>
          <p:cNvPr id="2" name="Oval 1"/>
          <p:cNvSpPr/>
          <p:nvPr/>
        </p:nvSpPr>
        <p:spPr>
          <a:xfrm>
            <a:off x="4446588" y="2606675"/>
            <a:ext cx="2614612" cy="28575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38738" y="1084263"/>
            <a:ext cx="2614612" cy="285591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75050" y="1236663"/>
            <a:ext cx="2613025" cy="285591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83097" y="834381"/>
            <a:ext cx="236096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Little Mermaid</a:t>
            </a:r>
          </a:p>
        </p:txBody>
      </p:sp>
      <p:sp>
        <p:nvSpPr>
          <p:cNvPr id="8" name="Rectangle 7"/>
          <p:cNvSpPr/>
          <p:nvPr/>
        </p:nvSpPr>
        <p:spPr>
          <a:xfrm>
            <a:off x="6560822" y="758180"/>
            <a:ext cx="23657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101 Dalmatians</a:t>
            </a:r>
          </a:p>
        </p:txBody>
      </p:sp>
      <p:sp>
        <p:nvSpPr>
          <p:cNvPr id="9" name="Rectangle 8"/>
          <p:cNvSpPr/>
          <p:nvPr/>
        </p:nvSpPr>
        <p:spPr>
          <a:xfrm>
            <a:off x="4750430" y="5429317"/>
            <a:ext cx="22595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Mickey Mouse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1788" y="1636713"/>
            <a:ext cx="2970212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26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70513" y="1619250"/>
            <a:ext cx="297021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16413" y="4021138"/>
            <a:ext cx="2970212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6388" y="1658938"/>
            <a:ext cx="297021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2025" y="3044825"/>
            <a:ext cx="29702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62525" y="2795588"/>
            <a:ext cx="2970213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03700" y="2490788"/>
            <a:ext cx="2970213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59475" y="3973513"/>
            <a:ext cx="29702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82925" y="582613"/>
            <a:ext cx="5846763" cy="56245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11350" y="5429250"/>
            <a:ext cx="29702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589" y="0"/>
            <a:ext cx="43823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Set  Theory</a:t>
            </a:r>
          </a:p>
        </p:txBody>
      </p:sp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379413" y="1074738"/>
            <a:ext cx="81788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2800"/>
              <a:t>A </a:t>
            </a:r>
            <a:r>
              <a:rPr lang="en-GB" sz="2800" b="1"/>
              <a:t>set</a:t>
            </a:r>
            <a:r>
              <a:rPr lang="en-GB" sz="2800"/>
              <a:t> is a well defined group of objects or symbols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sz="280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2800"/>
              <a:t>The objects or symbols are called the </a:t>
            </a:r>
            <a:r>
              <a:rPr lang="en-GB" sz="2800" b="1"/>
              <a:t>elements</a:t>
            </a:r>
            <a:r>
              <a:rPr lang="en-GB" sz="2800"/>
              <a:t> of the set.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sz="280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2800"/>
              <a:t>If an element </a:t>
            </a:r>
            <a:r>
              <a:rPr lang="en-GB" sz="2800" i="1"/>
              <a:t>e</a:t>
            </a:r>
            <a:r>
              <a:rPr lang="en-GB" sz="2800"/>
              <a:t> belongs to set S, </a:t>
            </a:r>
            <a:r>
              <a:rPr lang="en-GB" sz="2800" i="1"/>
              <a:t> </a:t>
            </a:r>
            <a:r>
              <a:rPr lang="en-GB" sz="2800"/>
              <a:t>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2800"/>
              <a:t> e </a:t>
            </a:r>
            <a:r>
              <a:rPr lang="en-US" sz="2800"/>
              <a:t>∈ 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80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2800"/>
              <a:t>If an element </a:t>
            </a:r>
            <a:r>
              <a:rPr lang="en-GB" sz="2800" i="1"/>
              <a:t>e </a:t>
            </a:r>
            <a:r>
              <a:rPr lang="en-GB" sz="2800"/>
              <a:t> does NOT belong to set S 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2800"/>
              <a:t>e </a:t>
            </a:r>
            <a:r>
              <a:rPr lang="en-US" sz="2800"/>
              <a:t>∉ S </a:t>
            </a:r>
            <a:r>
              <a:rPr lang="en-GB" sz="2800">
                <a:solidFill>
                  <a:srgbClr val="0070C0"/>
                </a:solidFill>
              </a:rPr>
              <a:t>	</a:t>
            </a:r>
            <a:endParaRPr lang="en-US" sz="28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013" y="477330"/>
            <a:ext cx="43823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Set  Theory</a:t>
            </a:r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330200" y="1185863"/>
            <a:ext cx="860901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1600"/>
              <a:t>If an element </a:t>
            </a:r>
            <a:r>
              <a:rPr lang="en-GB" sz="1600" i="1"/>
              <a:t>e</a:t>
            </a:r>
            <a:r>
              <a:rPr lang="en-GB" sz="1600"/>
              <a:t> belongs to set S, </a:t>
            </a:r>
            <a:r>
              <a:rPr lang="en-GB" sz="1600" i="1"/>
              <a:t> </a:t>
            </a:r>
            <a:r>
              <a:rPr lang="en-GB" sz="1600"/>
              <a:t>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1600"/>
              <a:t> e </a:t>
            </a:r>
            <a:r>
              <a:rPr lang="en-US" sz="1600"/>
              <a:t>∈ 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1600"/>
              <a:t>If an element </a:t>
            </a:r>
            <a:r>
              <a:rPr lang="en-GB" sz="1600" i="1"/>
              <a:t>e </a:t>
            </a:r>
            <a:r>
              <a:rPr lang="en-GB" sz="1600"/>
              <a:t> does NOT belong to set S 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1600"/>
              <a:t>e </a:t>
            </a:r>
            <a:r>
              <a:rPr lang="en-US" sz="1600"/>
              <a:t>∉ S </a:t>
            </a:r>
            <a:r>
              <a:rPr lang="en-GB" sz="1600"/>
              <a:t>	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 EXAMPLE: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A particular set consists of the following elements: {South Africa, Namibia, Egypt, Angola, ..}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Describe the set: ______________________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62425" y="3548063"/>
            <a:ext cx="4165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70C0"/>
                </a:solidFill>
              </a:rPr>
              <a:t>The elements are the countries of Africa</a:t>
            </a: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3375" y="3860800"/>
            <a:ext cx="70802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Add another two elements to the set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sz="2800"/>
              <a:t>Nigeria </a:t>
            </a:r>
            <a:r>
              <a:rPr lang="en-US" sz="2800"/>
              <a:t>∈ Countries in Africa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800"/>
              <a:t> France ∉ Countries in Africa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Is the set finite or infinite?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013" y="477330"/>
            <a:ext cx="43823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Set  Theory</a:t>
            </a:r>
          </a:p>
        </p:txBody>
      </p:sp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330200" y="1185863"/>
            <a:ext cx="8609013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1600"/>
              <a:t>If an element </a:t>
            </a:r>
            <a:r>
              <a:rPr lang="en-GB" sz="1600" i="1"/>
              <a:t>e</a:t>
            </a:r>
            <a:r>
              <a:rPr lang="en-GB" sz="1600"/>
              <a:t> belongs to set S, </a:t>
            </a:r>
            <a:r>
              <a:rPr lang="en-GB" sz="1600" i="1"/>
              <a:t> </a:t>
            </a:r>
            <a:r>
              <a:rPr lang="en-GB" sz="1600"/>
              <a:t>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1600"/>
              <a:t> e </a:t>
            </a:r>
            <a:r>
              <a:rPr lang="en-US" sz="1600"/>
              <a:t>∈ 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1600"/>
              <a:t>If an element </a:t>
            </a:r>
            <a:r>
              <a:rPr lang="en-GB" sz="1600" i="1"/>
              <a:t>e </a:t>
            </a:r>
            <a:r>
              <a:rPr lang="en-GB" sz="1600"/>
              <a:t> does NOT belong to set S 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1600"/>
              <a:t>e </a:t>
            </a:r>
            <a:r>
              <a:rPr lang="en-US" sz="1600"/>
              <a:t>∉ S </a:t>
            </a:r>
            <a:r>
              <a:rPr lang="en-GB" sz="1600"/>
              <a:t>	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 EXAMPLE: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Consider the set {1, 4, 9, 16, 25, …}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Describe the set: ________________________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094163" y="3098800"/>
            <a:ext cx="4598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70C0"/>
                </a:solidFill>
              </a:rPr>
              <a:t>The elements of the set are square numbers</a:t>
            </a: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3375" y="3416300"/>
            <a:ext cx="70008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Add another two elements to the set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sz="2800"/>
              <a:t>36 </a:t>
            </a:r>
            <a:r>
              <a:rPr lang="en-US" sz="2800"/>
              <a:t>∈ square numbers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800"/>
              <a:t> 12∉ square numbers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Is the set finite or infinite?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8196" grpId="0"/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5558" y="0"/>
            <a:ext cx="43823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Subsets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330200" y="708025"/>
            <a:ext cx="8609013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If the elements of one set </a:t>
            </a:r>
            <a:r>
              <a:rPr lang="en-US" sz="2800" i="1">
                <a:latin typeface="Gigi" panose="04040504061007020D02" pitchFamily="82" charset="0"/>
              </a:rPr>
              <a:t>X</a:t>
            </a:r>
            <a:r>
              <a:rPr lang="en-US" sz="2800"/>
              <a:t> are also the elements of another set </a:t>
            </a:r>
            <a:r>
              <a:rPr lang="en-US" sz="2800" i="1"/>
              <a:t>Y</a:t>
            </a:r>
            <a:r>
              <a:rPr lang="en-US" sz="2800"/>
              <a:t>, then</a:t>
            </a:r>
            <a:r>
              <a:rPr lang="en-US" sz="2800" i="1">
                <a:latin typeface="Gigi" panose="04040504061007020D02" pitchFamily="82" charset="0"/>
              </a:rPr>
              <a:t> X</a:t>
            </a:r>
            <a:r>
              <a:rPr lang="en-US" sz="2800"/>
              <a:t> is said to be a </a:t>
            </a:r>
            <a:r>
              <a:rPr lang="en-US" sz="2800" b="1"/>
              <a:t>subset</a:t>
            </a:r>
            <a:r>
              <a:rPr lang="en-US" sz="2800"/>
              <a:t> of </a:t>
            </a:r>
            <a:r>
              <a:rPr lang="en-US" sz="2800" i="1"/>
              <a:t>Y</a:t>
            </a:r>
            <a:endParaRPr lang="en-US" sz="280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 i="1">
                <a:latin typeface="Gigi" panose="04040504061007020D02" pitchFamily="82" charset="0"/>
              </a:rPr>
              <a:t>X</a:t>
            </a:r>
            <a:r>
              <a:rPr lang="en-US" sz="2800"/>
              <a:t> ⊆ </a:t>
            </a:r>
            <a:r>
              <a:rPr lang="en-US" sz="2800" i="1"/>
              <a:t>Y</a:t>
            </a:r>
            <a:endParaRPr lang="en-US" sz="2800" i="1">
              <a:latin typeface="Gigi" panose="04040504061007020D02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 If a set is empty (i.e., it has no elements in it) then it is called an </a:t>
            </a:r>
            <a:r>
              <a:rPr lang="en-US" sz="2800" b="1"/>
              <a:t>empty set.</a:t>
            </a:r>
            <a:endParaRPr lang="en-US" sz="2800"/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Represented by the symbol Ø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The empty set is a subset of all sets.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A = {Tor, Bella, Stephanie}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/>
              <a:t> B= {Tor, Bella, Stephanie}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/>
              <a:t> C= {Tor, Bella}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/>
              <a:t> D= {Tor, Stephanie}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/>
              <a:t> E= {Bella, Stephanie}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/>
              <a:t> F= {Tor}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/>
              <a:t> G= {Bella}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/>
              <a:t> H= {Stephanie}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/>
              <a:t>I = Ø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800"/>
          </a:p>
        </p:txBody>
      </p:sp>
      <p:sp>
        <p:nvSpPr>
          <p:cNvPr id="6" name="Right Brace 5"/>
          <p:cNvSpPr>
            <a:spLocks/>
          </p:cNvSpPr>
          <p:nvPr/>
        </p:nvSpPr>
        <p:spPr bwMode="auto">
          <a:xfrm>
            <a:off x="4489450" y="4230688"/>
            <a:ext cx="341313" cy="2265362"/>
          </a:xfrm>
          <a:prstGeom prst="rightBrace">
            <a:avLst>
              <a:gd name="adj1" fmla="val 8327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4924425" y="4187825"/>
            <a:ext cx="4219575" cy="193833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1919288" indent="-20955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376488" indent="-20955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2833688" indent="-20955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290888" indent="-20955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en-US" sz="2400" smtClean="0">
                <a:cs typeface="Arial" panose="020B0604020202020204" pitchFamily="34" charset="0"/>
              </a:rPr>
              <a:t>All of these are subsets of A.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en-US" smtClean="0">
                <a:cs typeface="Arial" panose="020B0604020202020204" pitchFamily="34" charset="0"/>
              </a:rPr>
              <a:t> Ø ⊆ A, A ⊆ 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en-US" sz="2400" smtClean="0">
                <a:cs typeface="Arial" panose="020B0604020202020204" pitchFamily="34" charset="0"/>
              </a:rPr>
              <a:t>Sets C – H are considered </a:t>
            </a:r>
            <a:r>
              <a:rPr lang="en-US" sz="2400" b="1" smtClean="0">
                <a:cs typeface="Arial" panose="020B0604020202020204" pitchFamily="34" charset="0"/>
              </a:rPr>
              <a:t>proper subsets</a:t>
            </a:r>
            <a:r>
              <a:rPr lang="en-US" sz="2400" smtClean="0">
                <a:cs typeface="Arial" panose="020B0604020202020204" pitchFamily="34" charset="0"/>
              </a:rPr>
              <a:t> of A.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lang="en-US" smtClean="0">
                <a:cs typeface="Arial" panose="020B0604020202020204" pitchFamily="34" charset="0"/>
              </a:rPr>
              <a:t> C ⊂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/>
      <p:bldP spid="6" grpId="0" animBg="1"/>
      <p:bldP spid="92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.huffpost.com/gadgets/slideshows/3512/slide_3512_4963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311275"/>
            <a:ext cx="52387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.huffpost.com/gadgets/slideshows/3512/slide_3512_49848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1098550"/>
            <a:ext cx="523875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.huffpost.com/gadgets/slideshows/3512/slide_3512_49733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182688"/>
            <a:ext cx="52387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1398</TotalTime>
  <Words>1484</Words>
  <Application>Microsoft Office PowerPoint</Application>
  <PresentationFormat>On-screen Show (4:3)</PresentationFormat>
  <Paragraphs>418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Constantia</vt:lpstr>
      <vt:lpstr>Arial</vt:lpstr>
      <vt:lpstr>Calibri</vt:lpstr>
      <vt:lpstr>ＭＳ Ｐゴシック</vt:lpstr>
      <vt:lpstr>Wingdings 2</vt:lpstr>
      <vt:lpstr>Wingdings</vt:lpstr>
      <vt:lpstr>Courier New</vt:lpstr>
      <vt:lpstr>Gigi</vt:lpstr>
      <vt:lpstr>Euclid Symbol</vt:lpstr>
      <vt:lpstr>Flow</vt:lpstr>
      <vt:lpstr>Set Notation Math Studies IB NPHS Mrs Skaff</vt:lpstr>
      <vt:lpstr>Set Notation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Venn diagrams</vt:lpstr>
      <vt:lpstr>Venn diagrams</vt:lpstr>
      <vt:lpstr>Venn diagrams</vt:lpstr>
      <vt:lpstr>Venn diagrams</vt:lpstr>
      <vt:lpstr>Venn diagrams</vt:lpstr>
      <vt:lpstr>Venn diagrams</vt:lpstr>
      <vt:lpstr>Venn diagrams</vt:lpstr>
      <vt:lpstr>Human Venn Diagram!</vt:lpstr>
      <vt:lpstr>Drawing Venn Diagrams</vt:lpstr>
      <vt:lpstr>Drawing Venn Diagrams</vt:lpstr>
      <vt:lpstr>Drawing Venn Diagrams</vt:lpstr>
      <vt:lpstr>Example</vt:lpstr>
      <vt:lpstr>Example</vt:lpstr>
      <vt:lpstr>Example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11.3: Uses and Abuses of tests</dc:title>
  <dc:creator>Kristen Rose</dc:creator>
  <cp:lastModifiedBy>Rose, Kristen</cp:lastModifiedBy>
  <cp:revision>63</cp:revision>
  <dcterms:created xsi:type="dcterms:W3CDTF">2011-10-04T03:17:22Z</dcterms:created>
  <dcterms:modified xsi:type="dcterms:W3CDTF">2013-10-16T18:20:13Z</dcterms:modified>
</cp:coreProperties>
</file>