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8"/>
  </p:notesMasterIdLst>
  <p:sldIdLst>
    <p:sldId id="257" r:id="rId3"/>
    <p:sldId id="261" r:id="rId4"/>
    <p:sldId id="262" r:id="rId5"/>
    <p:sldId id="289" r:id="rId6"/>
    <p:sldId id="290" r:id="rId7"/>
    <p:sldId id="291" r:id="rId8"/>
    <p:sldId id="270" r:id="rId9"/>
    <p:sldId id="304" r:id="rId10"/>
    <p:sldId id="308" r:id="rId11"/>
    <p:sldId id="309" r:id="rId12"/>
    <p:sldId id="312" r:id="rId13"/>
    <p:sldId id="311" r:id="rId14"/>
    <p:sldId id="266" r:id="rId15"/>
    <p:sldId id="307" r:id="rId16"/>
    <p:sldId id="272" r:id="rId17"/>
    <p:sldId id="303" r:id="rId18"/>
    <p:sldId id="273" r:id="rId19"/>
    <p:sldId id="281" r:id="rId20"/>
    <p:sldId id="274" r:id="rId21"/>
    <p:sldId id="282" r:id="rId22"/>
    <p:sldId id="285" r:id="rId23"/>
    <p:sldId id="284" r:id="rId24"/>
    <p:sldId id="283" r:id="rId25"/>
    <p:sldId id="280" r:id="rId26"/>
    <p:sldId id="287" r:id="rId27"/>
    <p:sldId id="277" r:id="rId28"/>
    <p:sldId id="295" r:id="rId29"/>
    <p:sldId id="279" r:id="rId30"/>
    <p:sldId id="286" r:id="rId31"/>
    <p:sldId id="296" r:id="rId32"/>
    <p:sldId id="297" r:id="rId33"/>
    <p:sldId id="298" r:id="rId34"/>
    <p:sldId id="288" r:id="rId35"/>
    <p:sldId id="313" r:id="rId36"/>
    <p:sldId id="294" r:id="rId37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44" autoAdjust="0"/>
    <p:restoredTop sz="94660"/>
  </p:normalViewPr>
  <p:slideViewPr>
    <p:cSldViewPr>
      <p:cViewPr varScale="1">
        <p:scale>
          <a:sx n="103" d="100"/>
          <a:sy n="103" d="100"/>
        </p:scale>
        <p:origin x="6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C76807-40C1-452B-AF55-B28065A4D67B}" type="datetimeFigureOut">
              <a:rPr lang="en-US"/>
              <a:pPr>
                <a:defRPr/>
              </a:pPr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8B8C161-7384-4FC0-806C-3F7B37DA75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24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7CC2B-9817-4E04-8D42-293AA11977A0}" type="datetimeFigureOut">
              <a:rPr lang="en-US"/>
              <a:pPr>
                <a:defRPr/>
              </a:pPr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7E54F-9C2A-406C-A0B8-F0D7398F8C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5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D562E-9463-4375-B764-277158D5A69D}" type="datetimeFigureOut">
              <a:rPr lang="en-US"/>
              <a:pPr>
                <a:defRPr/>
              </a:pPr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E3630-7DEB-4074-8A13-48129C889B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4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3BE6A-B481-4C12-B069-3007E4920E05}" type="datetimeFigureOut">
              <a:rPr lang="en-US"/>
              <a:pPr>
                <a:defRPr/>
              </a:pPr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56580-F7C4-43A1-BDDE-6E8259F432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1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FA80-9227-490E-BFBC-10DE013AF7A0}" type="datetimeFigureOut">
              <a:rPr lang="en-US"/>
              <a:pPr>
                <a:defRPr/>
              </a:pPr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CFDF7-C728-4753-9656-EFB07298BB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4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DB47F-43A8-4386-9F21-D352896F33D5}" type="datetimeFigureOut">
              <a:rPr lang="en-US"/>
              <a:pPr>
                <a:defRPr/>
              </a:pPr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88104-6D98-4FA9-87DD-1D52B69F72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65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BBDB4-6115-4CAC-8803-7B828088DB41}" type="datetimeFigureOut">
              <a:rPr lang="en-US"/>
              <a:pPr>
                <a:defRPr/>
              </a:pPr>
              <a:t>10/8/2015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53DB4-3677-4B84-ACAE-39D9F7F414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1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D77D6-EAFA-41DA-8CEF-200F18D6A86E}" type="datetimeFigureOut">
              <a:rPr lang="en-US"/>
              <a:pPr>
                <a:defRPr/>
              </a:pPr>
              <a:t>10/8/2015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A7CB1-970E-4E65-9928-37F33BCCC5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9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3F892-7496-441C-B5DB-13561E058222}" type="datetimeFigureOut">
              <a:rPr lang="en-US"/>
              <a:pPr>
                <a:defRPr/>
              </a:pPr>
              <a:t>10/8/2015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54349-E861-49F6-91A9-850D74A93D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9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7782-C9AF-4E91-B338-8FA60564B01F}" type="datetimeFigureOut">
              <a:rPr lang="en-US"/>
              <a:pPr>
                <a:defRPr/>
              </a:pPr>
              <a:t>10/8/2015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0EF5-AC72-4DCA-AE49-19752102D2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8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22F9-3BE0-4284-AC94-6CE4D9D737A8}" type="datetimeFigureOut">
              <a:rPr lang="en-US"/>
              <a:pPr>
                <a:defRPr/>
              </a:pPr>
              <a:t>10/8/2015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A4970-4AEA-4192-91C3-F94B7D046E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5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59BAC-1FED-4C0F-AA32-504283E3E616}" type="datetimeFigureOut">
              <a:rPr lang="en-US"/>
              <a:pPr>
                <a:defRPr/>
              </a:pPr>
              <a:t>10/8/2015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5D7D6-7AE7-41D0-A18D-9E8FC3134A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3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4A4D52-BCF4-46D0-9D7D-20BDF26CB575}" type="datetimeFigureOut">
              <a:rPr lang="en-US"/>
              <a:pPr>
                <a:defRPr/>
              </a:pPr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D24F32F-578E-478D-854E-CD9FA92358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7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3987" y="2133600"/>
            <a:ext cx="7956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5.1: Designing Samples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http://images43.fotki.com/v60/photos/6/2902736/12480061/StickFigure1FrontViewAngry-v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188779"/>
            <a:ext cx="2667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86152" y="123176"/>
            <a:ext cx="5833648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 radio station asks: </a:t>
            </a:r>
          </a:p>
          <a:p>
            <a:pPr algn="ctr">
              <a:defRPr/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Do you like T-Swift?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images43.fotki.com/v60/photos/6/2902736/12480061/StickFigure1FrontViewAngry-v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743200"/>
            <a:ext cx="2667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43.fotki.com/v60/photos/6/2902736/12480061/StickFigure1FrontViewAngry-v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95600"/>
            <a:ext cx="2653769" cy="165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images43.fotki.com/v60/photos/6/2902736/12480061/StickFigure1FrontViewAngry-v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14600"/>
            <a:ext cx="2667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images43.fotki.com/v60/photos/6/2902736/12480061/StickFigure1FrontViewAngry-v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769" y="3429000"/>
            <a:ext cx="2667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images43.fotki.com/v60/photos/6/2902736/12480061/StickFigure1FrontViewAngry-v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44905"/>
            <a:ext cx="2667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oi32.tinypic.com/1zqby9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6" y="1770691"/>
            <a:ext cx="1143000" cy="14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oi32.tinypic.com/1zqby9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94" y="3075691"/>
            <a:ext cx="828675" cy="101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oi32.tinypic.com/1zqby9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631" y="1845245"/>
            <a:ext cx="995818" cy="1220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oi32.tinypic.com/1zqby9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143" y="3171016"/>
            <a:ext cx="613306" cy="7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2667000" y="1489306"/>
            <a:ext cx="2209800" cy="2057400"/>
          </a:xfrm>
          <a:prstGeom prst="wedgeEllipseCallout">
            <a:avLst>
              <a:gd name="adj1" fmla="val -68448"/>
              <a:gd name="adj2" fmla="val 2901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YES!</a:t>
            </a:r>
          </a:p>
          <a:p>
            <a:pPr algn="ctr"/>
            <a:r>
              <a:rPr lang="en-US" dirty="0" smtClean="0"/>
              <a:t>O.M.G!!!!!</a:t>
            </a:r>
          </a:p>
          <a:p>
            <a:pPr algn="ctr"/>
            <a:r>
              <a:rPr lang="en-US" dirty="0" smtClean="0"/>
              <a:t>Taylor Swift 4 </a:t>
            </a:r>
            <a:r>
              <a:rPr lang="en-US" dirty="0" err="1" smtClean="0"/>
              <a:t>eva</a:t>
            </a:r>
            <a:r>
              <a:rPr lang="en-US" dirty="0" smtClean="0"/>
              <a:t>!!!!</a:t>
            </a:r>
            <a:endParaRPr lang="en-US" dirty="0"/>
          </a:p>
        </p:txBody>
      </p:sp>
      <p:sp>
        <p:nvSpPr>
          <p:cNvPr id="40" name="Oval Callout 39"/>
          <p:cNvSpPr/>
          <p:nvPr/>
        </p:nvSpPr>
        <p:spPr>
          <a:xfrm>
            <a:off x="5403584" y="1066800"/>
            <a:ext cx="3664216" cy="976237"/>
          </a:xfrm>
          <a:prstGeom prst="wedgeEllipseCallout">
            <a:avLst>
              <a:gd name="adj1" fmla="val -40590"/>
              <a:gd name="adj2" fmla="val 12726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NO. She is annoying and gross. </a:t>
            </a:r>
            <a:endParaRPr lang="en-US" dirty="0"/>
          </a:p>
        </p:txBody>
      </p:sp>
      <p:pic>
        <p:nvPicPr>
          <p:cNvPr id="1038" name="Picture 14" descr="http://2.bp.blogspot.com/--1Hk5DzsAhM/UrFKYZeP4bI/AAAAAAAAGxs/6sflfanpouU/s1600/you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29" r="39125" b="4270"/>
          <a:stretch/>
        </p:blipFill>
        <p:spPr bwMode="auto">
          <a:xfrm>
            <a:off x="457200" y="5410200"/>
            <a:ext cx="35582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4" descr="http://2.bp.blogspot.com/--1Hk5DzsAhM/UrFKYZeP4bI/AAAAAAAAGxs/6sflfanpouU/s1600/you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29" r="39125" b="4270"/>
          <a:stretch/>
        </p:blipFill>
        <p:spPr bwMode="auto">
          <a:xfrm>
            <a:off x="879433" y="5410200"/>
            <a:ext cx="35582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4" descr="http://2.bp.blogspot.com/--1Hk5DzsAhM/UrFKYZeP4bI/AAAAAAAAGxs/6sflfanpouU/s1600/you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29" r="39125" b="4270"/>
          <a:stretch/>
        </p:blipFill>
        <p:spPr bwMode="auto">
          <a:xfrm>
            <a:off x="1340918" y="5410200"/>
            <a:ext cx="35582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4" descr="http://2.bp.blogspot.com/--1Hk5DzsAhM/UrFKYZeP4bI/AAAAAAAAGxs/6sflfanpouU/s1600/you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29" r="39125" b="4270"/>
          <a:stretch/>
        </p:blipFill>
        <p:spPr bwMode="auto">
          <a:xfrm>
            <a:off x="1763151" y="5410200"/>
            <a:ext cx="35582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4" descr="http://2.bp.blogspot.com/--1Hk5DzsAhM/UrFKYZeP4bI/AAAAAAAAGxs/6sflfanpouU/s1600/you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29" r="39125" b="4270"/>
          <a:stretch/>
        </p:blipFill>
        <p:spPr bwMode="auto">
          <a:xfrm>
            <a:off x="2143054" y="5410200"/>
            <a:ext cx="35582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4" descr="http://2.bp.blogspot.com/--1Hk5DzsAhM/UrFKYZeP4bI/AAAAAAAAGxs/6sflfanpouU/s1600/you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29" r="39125" b="4270"/>
          <a:stretch/>
        </p:blipFill>
        <p:spPr bwMode="auto">
          <a:xfrm>
            <a:off x="2565287" y="5410200"/>
            <a:ext cx="35582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4" descr="http://2.bp.blogspot.com/--1Hk5DzsAhM/UrFKYZeP4bI/AAAAAAAAGxs/6sflfanpouU/s1600/you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29" r="39125" b="4270"/>
          <a:stretch/>
        </p:blipFill>
        <p:spPr bwMode="auto">
          <a:xfrm>
            <a:off x="2990991" y="5401849"/>
            <a:ext cx="35582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4" descr="http://2.bp.blogspot.com/--1Hk5DzsAhM/UrFKYZeP4bI/AAAAAAAAGxs/6sflfanpouU/s1600/you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29" r="39125" b="4270"/>
          <a:stretch/>
        </p:blipFill>
        <p:spPr bwMode="auto">
          <a:xfrm>
            <a:off x="3413224" y="5401849"/>
            <a:ext cx="35582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4" descr="http://2.bp.blogspot.com/--1Hk5DzsAhM/UrFKYZeP4bI/AAAAAAAAGxs/6sflfanpouU/s1600/you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29" r="39125" b="4270"/>
          <a:stretch/>
        </p:blipFill>
        <p:spPr bwMode="auto">
          <a:xfrm>
            <a:off x="3780710" y="5401849"/>
            <a:ext cx="35582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4" descr="http://2.bp.blogspot.com/--1Hk5DzsAhM/UrFKYZeP4bI/AAAAAAAAGxs/6sflfanpouU/s1600/you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29" r="39125" b="4270"/>
          <a:stretch/>
        </p:blipFill>
        <p:spPr bwMode="auto">
          <a:xfrm>
            <a:off x="4202943" y="5401849"/>
            <a:ext cx="35582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Oval Callout 49"/>
          <p:cNvSpPr/>
          <p:nvPr/>
        </p:nvSpPr>
        <p:spPr>
          <a:xfrm>
            <a:off x="4762822" y="5385671"/>
            <a:ext cx="4037956" cy="1268258"/>
          </a:xfrm>
          <a:prstGeom prst="wedgeEllipseCallout">
            <a:avLst>
              <a:gd name="adj1" fmla="val -57321"/>
              <a:gd name="adj2" fmla="val -1832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She’s fine...but we don’t care enough to call in and share our </a:t>
            </a:r>
            <a:r>
              <a:rPr lang="en-US" dirty="0" err="1" smtClean="0"/>
              <a:t>luke</a:t>
            </a:r>
            <a:r>
              <a:rPr lang="en-US" dirty="0" smtClean="0"/>
              <a:t>-warm feelings. </a:t>
            </a:r>
            <a:endParaRPr lang="en-US" dirty="0"/>
          </a:p>
        </p:txBody>
      </p:sp>
      <p:pic>
        <p:nvPicPr>
          <p:cNvPr id="27" name="Picture 2" descr="http://images43.fotki.com/v60/photos/6/2902736/12480061/StickFigure1FrontViewAngry-v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331" y="3208582"/>
            <a:ext cx="2667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images43.fotki.com/v60/photos/6/2902736/12480061/StickFigure1FrontViewAngry-v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844" y="3413431"/>
            <a:ext cx="2667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://images43.fotki.com/v60/photos/6/2902736/12480061/StickFigure1FrontViewAngry-v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052" y="3797342"/>
            <a:ext cx="2667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24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0" grpId="0" animBg="1"/>
      <p:bldP spid="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228600" y="115888"/>
            <a:ext cx="822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dirty="0">
                <a:latin typeface="Calibri" panose="020F0502020204030204" pitchFamily="34" charset="0"/>
              </a:rPr>
              <a:t>Bad sampling method </a:t>
            </a:r>
            <a:r>
              <a:rPr lang="en-US" sz="3600" dirty="0" smtClean="0">
                <a:latin typeface="Calibri" panose="020F0502020204030204" pitchFamily="34" charset="0"/>
              </a:rPr>
              <a:t>#2</a:t>
            </a:r>
            <a:r>
              <a:rPr lang="en-US" sz="3200" dirty="0" smtClean="0">
                <a:latin typeface="Calibri" panose="020F0502020204030204" pitchFamily="34" charset="0"/>
              </a:rPr>
              <a:t>: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6733" y="1981200"/>
            <a:ext cx="74676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Convenience Sample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97698" y="3200400"/>
            <a:ext cx="71256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Choosing individuals who are easy to reach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47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71920" y="104232"/>
            <a:ext cx="8872079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How many hours a Night do NPHS Seniors Spend studying/doing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Hw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343400" y="1801813"/>
            <a:ext cx="423863" cy="4598987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55331" y="1325885"/>
            <a:ext cx="443604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Do all students at NPHS do 4.5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hrs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 of school work per night?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20" y="1669582"/>
            <a:ext cx="947280" cy="136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229" y="1586433"/>
            <a:ext cx="947280" cy="136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20" y="2953352"/>
            <a:ext cx="947280" cy="136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314" y="2196047"/>
            <a:ext cx="947280" cy="136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614785"/>
            <a:ext cx="947280" cy="136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274" y="3518926"/>
            <a:ext cx="947280" cy="136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960" y="3886200"/>
            <a:ext cx="947280" cy="136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34" y="4910737"/>
            <a:ext cx="947280" cy="136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336745" y="4455985"/>
            <a:ext cx="626040" cy="424656"/>
          </a:xfrm>
          <a:prstGeom prst="wedgeRoundRectCallout">
            <a:avLst>
              <a:gd name="adj1" fmla="val -2054"/>
              <a:gd name="adj2" fmla="val 90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6" name="Rounded Rectangular Callout 35"/>
          <p:cNvSpPr/>
          <p:nvPr/>
        </p:nvSpPr>
        <p:spPr>
          <a:xfrm>
            <a:off x="2271960" y="3461544"/>
            <a:ext cx="626040" cy="424656"/>
          </a:xfrm>
          <a:prstGeom prst="wedgeRoundRectCallout">
            <a:avLst>
              <a:gd name="adj1" fmla="val -2054"/>
              <a:gd name="adj2" fmla="val 90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7" name="Rounded Rectangular Callout 36"/>
          <p:cNvSpPr/>
          <p:nvPr/>
        </p:nvSpPr>
        <p:spPr>
          <a:xfrm>
            <a:off x="3689280" y="2969624"/>
            <a:ext cx="626040" cy="424656"/>
          </a:xfrm>
          <a:prstGeom prst="wedgeRoundRectCallout">
            <a:avLst>
              <a:gd name="adj1" fmla="val -2054"/>
              <a:gd name="adj2" fmla="val 90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5" name="Rounded Rectangular Callout 44"/>
          <p:cNvSpPr/>
          <p:nvPr/>
        </p:nvSpPr>
        <p:spPr>
          <a:xfrm>
            <a:off x="2973934" y="1669583"/>
            <a:ext cx="626040" cy="424656"/>
          </a:xfrm>
          <a:prstGeom prst="wedgeRoundRectCallout">
            <a:avLst>
              <a:gd name="adj1" fmla="val -2054"/>
              <a:gd name="adj2" fmla="val 90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6" name="Rounded Rectangular Callout 45"/>
          <p:cNvSpPr/>
          <p:nvPr/>
        </p:nvSpPr>
        <p:spPr>
          <a:xfrm>
            <a:off x="1410300" y="3133106"/>
            <a:ext cx="626040" cy="424656"/>
          </a:xfrm>
          <a:prstGeom prst="wedgeRoundRectCallout">
            <a:avLst>
              <a:gd name="adj1" fmla="val -2054"/>
              <a:gd name="adj2" fmla="val 90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7" name="Rounded Rectangular Callout 46"/>
          <p:cNvSpPr/>
          <p:nvPr/>
        </p:nvSpPr>
        <p:spPr>
          <a:xfrm>
            <a:off x="1536574" y="1181450"/>
            <a:ext cx="626040" cy="424656"/>
          </a:xfrm>
          <a:prstGeom prst="wedgeRoundRectCallout">
            <a:avLst>
              <a:gd name="adj1" fmla="val -2054"/>
              <a:gd name="adj2" fmla="val 90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8" name="Rounded Rectangular Callout 47"/>
          <p:cNvSpPr/>
          <p:nvPr/>
        </p:nvSpPr>
        <p:spPr>
          <a:xfrm>
            <a:off x="828514" y="2433800"/>
            <a:ext cx="626040" cy="424656"/>
          </a:xfrm>
          <a:prstGeom prst="wedgeRoundRectCallout">
            <a:avLst>
              <a:gd name="adj1" fmla="val -2054"/>
              <a:gd name="adj2" fmla="val 90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Rounded Rectangular Callout 48"/>
          <p:cNvSpPr/>
          <p:nvPr/>
        </p:nvSpPr>
        <p:spPr>
          <a:xfrm>
            <a:off x="424320" y="1244926"/>
            <a:ext cx="626040" cy="424656"/>
          </a:xfrm>
          <a:prstGeom prst="wedgeRoundRectCallout">
            <a:avLst>
              <a:gd name="adj1" fmla="val -2054"/>
              <a:gd name="adj2" fmla="val 90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2052" name="Picture 4" descr="http://i946.photobucket.com/albums/ad303/rthompson36/hrm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776" y="5203820"/>
            <a:ext cx="2111575" cy="1581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ounded Rectangular Callout 57"/>
          <p:cNvSpPr/>
          <p:nvPr/>
        </p:nvSpPr>
        <p:spPr>
          <a:xfrm>
            <a:off x="5363651" y="3871074"/>
            <a:ext cx="2819400" cy="1535207"/>
          </a:xfrm>
          <a:prstGeom prst="wedgeRoundRectCallout">
            <a:avLst>
              <a:gd name="adj1" fmla="val -33560"/>
              <a:gd name="adj2" fmla="val 578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School work? I just go home and play video games all day because I have an off 4</a:t>
            </a:r>
            <a:r>
              <a:rPr lang="en-US" baseline="30000" dirty="0" smtClean="0"/>
              <a:t>th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3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Yates_3e_Ch05_p32508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94669"/>
            <a:ext cx="82296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Results of Poor Sampling Methods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7200" y="3352800"/>
            <a:ext cx="8229600" cy="2286000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The statistician's remedy: allow </a:t>
            </a:r>
            <a:r>
              <a:rPr lang="en-US" sz="3600" b="1" dirty="0">
                <a:latin typeface="+mj-lt"/>
                <a:ea typeface="+mj-ea"/>
                <a:cs typeface="+mj-cs"/>
              </a:rPr>
              <a:t>chance </a:t>
            </a:r>
            <a:r>
              <a:rPr lang="en-US" sz="3600" dirty="0">
                <a:latin typeface="+mj-lt"/>
                <a:ea typeface="+mj-ea"/>
                <a:cs typeface="+mj-cs"/>
              </a:rPr>
              <a:t>to select the sample.  </a:t>
            </a:r>
            <a:endParaRPr lang="en-US" sz="3600" dirty="0" smtClean="0"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Choosing </a:t>
            </a:r>
            <a:r>
              <a:rPr lang="en-US" sz="3600" dirty="0">
                <a:latin typeface="+mj-lt"/>
                <a:ea typeface="+mj-ea"/>
                <a:cs typeface="+mj-cs"/>
              </a:rPr>
              <a:t>a sample by chance attacks bias by giving all individuals an equal chance to be chosen.</a:t>
            </a:r>
          </a:p>
        </p:txBody>
      </p:sp>
      <p:sp>
        <p:nvSpPr>
          <p:cNvPr id="2" name="Down Arrow 1"/>
          <p:cNvSpPr/>
          <p:nvPr/>
        </p:nvSpPr>
        <p:spPr>
          <a:xfrm>
            <a:off x="4419600" y="1143000"/>
            <a:ext cx="609600" cy="651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rgbClr val="EB03C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GOOD SAMPLING METHODS!!!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Probability Samples (Samples Chosen by CHANCE)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Simple Random Sample (SRS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Systematic Random Sample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Stratified Random Sample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Cluster Sample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Multi-Stage Sample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6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Simple Random Sample (SRS)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3948" y="2133600"/>
            <a:ext cx="8229600" cy="2558014"/>
          </a:xfrm>
        </p:spPr>
        <p:txBody>
          <a:bodyPr/>
          <a:lstStyle/>
          <a:p>
            <a:pPr algn="ctr" eaLnBrk="1" hangingPunct="1"/>
            <a:r>
              <a:rPr lang="en-US" dirty="0"/>
              <a:t>Every </a:t>
            </a:r>
            <a:r>
              <a:rPr lang="en-US" b="1" dirty="0"/>
              <a:t>individual </a:t>
            </a:r>
            <a:r>
              <a:rPr lang="en-US" dirty="0"/>
              <a:t>has an equal chance of being chosen. 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Every </a:t>
            </a:r>
            <a:r>
              <a:rPr lang="en-US" b="1" dirty="0" smtClean="0"/>
              <a:t>sample</a:t>
            </a:r>
            <a:r>
              <a:rPr lang="en-US" dirty="0" smtClean="0"/>
              <a:t> has an equal chance of being chosen.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How to take a</a:t>
            </a:r>
            <a:b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Simple Random Sample (SRS)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3948" y="2133600"/>
            <a:ext cx="8229600" cy="2558014"/>
          </a:xfrm>
        </p:spPr>
        <p:txBody>
          <a:bodyPr/>
          <a:lstStyle/>
          <a:p>
            <a:pPr marL="514350" indent="-514350" algn="ctr" eaLnBrk="1" hangingPunct="1">
              <a:buFont typeface="+mj-lt"/>
              <a:buAutoNum type="arabicPeriod"/>
            </a:pPr>
            <a:r>
              <a:rPr lang="en-US" dirty="0" smtClean="0"/>
              <a:t>Choose names out of a hat </a:t>
            </a:r>
          </a:p>
          <a:p>
            <a:pPr marL="514350" indent="-514350" algn="ctr" eaLnBrk="1" hangingPunct="1">
              <a:buFont typeface="+mj-lt"/>
              <a:buAutoNum type="arabicPeriod"/>
            </a:pPr>
            <a:r>
              <a:rPr lang="en-US" dirty="0" smtClean="0"/>
              <a:t>Use random integer generator on GDC</a:t>
            </a:r>
          </a:p>
          <a:p>
            <a:pPr marL="514350" indent="-514350" algn="ctr" eaLnBrk="1" hangingPunct="1">
              <a:buFont typeface="+mj-lt"/>
              <a:buAutoNum type="arabicPeriod"/>
            </a:pPr>
            <a:r>
              <a:rPr lang="en-US" dirty="0" smtClean="0"/>
              <a:t>Use the random number table</a:t>
            </a:r>
          </a:p>
        </p:txBody>
      </p:sp>
    </p:spTree>
    <p:extLst>
      <p:ext uri="{BB962C8B-B14F-4D97-AF65-F5344CB8AC3E}">
        <p14:creationId xmlns:p14="http://schemas.microsoft.com/office/powerpoint/2010/main" val="85645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Yates_3e_Ch05_p3251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71800"/>
            <a:ext cx="5943600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6858000" y="3772228"/>
            <a:ext cx="1381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dirty="0">
                <a:latin typeface="Calibri" panose="020F0502020204030204" pitchFamily="34" charset="0"/>
              </a:rPr>
              <a:t>Table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Joan’s Accounting Firm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514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dirty="0" smtClean="0"/>
              <a:t>Joan’s small accounting firm serves 30 business clients.  Joan wants to interview a sample of 5 clients in detail to find ways to improve client satisfaction.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Yates_3e_Ch05_p325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82296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7876" y="1143000"/>
            <a:ext cx="76482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cs typeface="Arial" charset="0"/>
              </a:rPr>
              <a:t>Observational Study</a:t>
            </a:r>
          </a:p>
        </p:txBody>
      </p:sp>
      <p:sp>
        <p:nvSpPr>
          <p:cNvPr id="4" name="Rectangle 3"/>
          <p:cNvSpPr/>
          <p:nvPr/>
        </p:nvSpPr>
        <p:spPr>
          <a:xfrm>
            <a:off x="3859603" y="2424545"/>
            <a:ext cx="10310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cs typeface="Arial" charset="0"/>
              </a:rPr>
              <a:t>vs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5304" y="3733800"/>
            <a:ext cx="433965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cs typeface="Arial" charset="0"/>
              </a:rPr>
              <a:t>Experiment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1. Give each client a numerical label</a:t>
            </a:r>
            <a:endParaRPr lang="en-US" dirty="0"/>
          </a:p>
        </p:txBody>
      </p:sp>
      <p:pic>
        <p:nvPicPr>
          <p:cNvPr id="22531" name="Content Placeholder 3" descr="TPS_05_UNTAB0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5363" y="1295400"/>
            <a:ext cx="7310437" cy="4676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 labels using any convenient manner, such as alphabetical order.</a:t>
            </a:r>
          </a:p>
          <a:p>
            <a:pPr eaLnBrk="1" hangingPunct="1"/>
            <a:r>
              <a:rPr lang="en-US" dirty="0" smtClean="0"/>
              <a:t>Be certain that all labels have the </a:t>
            </a:r>
            <a:r>
              <a:rPr lang="en-US" b="1" dirty="0" smtClean="0"/>
              <a:t>same number of digits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Use the </a:t>
            </a:r>
            <a:r>
              <a:rPr lang="en-US" b="1" dirty="0" smtClean="0"/>
              <a:t>shortest</a:t>
            </a:r>
            <a:r>
              <a:rPr lang="en-US" dirty="0" smtClean="0"/>
              <a:t> possible labels.</a:t>
            </a:r>
          </a:p>
          <a:p>
            <a:pPr eaLnBrk="1" hangingPunct="1"/>
            <a:r>
              <a:rPr lang="en-US" dirty="0" smtClean="0"/>
              <a:t>You can begin on any row, but don’t always start on the same row.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4270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1. Give each client a numerical label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 Stopping Rule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pPr eaLnBrk="1" hangingPunct="1"/>
            <a:r>
              <a:rPr lang="en-US" dirty="0" smtClean="0"/>
              <a:t>Use line 130 and continue if needed until five clients are chosen.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3855" y="-269189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3. Table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3855" y="609600"/>
            <a:ext cx="9130145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Enter Table B anywhere and read two digit groups.  For this example lets start at line 130.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729345" y="1609635"/>
            <a:ext cx="678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i="1" dirty="0">
                <a:latin typeface="Calibri" panose="020F0502020204030204" pitchFamily="34" charset="0"/>
              </a:rPr>
              <a:t>Ignore numbers that are too high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967345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trike="sngStrike" dirty="0" smtClean="0"/>
              <a:t>69</a:t>
            </a:r>
            <a:r>
              <a:rPr lang="en-US" sz="2200" u="sng" dirty="0" smtClean="0">
                <a:solidFill>
                  <a:schemeClr val="accent5"/>
                </a:solidFill>
              </a:rPr>
              <a:t>05</a:t>
            </a:r>
            <a:r>
              <a:rPr lang="en-US" sz="2200" u="sng" dirty="0" smtClean="0">
                <a:solidFill>
                  <a:schemeClr val="accent2"/>
                </a:solidFill>
              </a:rPr>
              <a:t>1</a:t>
            </a:r>
            <a:r>
              <a:rPr lang="en-US" sz="2200" dirty="0" smtClean="0"/>
              <a:t>	   </a:t>
            </a:r>
            <a:r>
              <a:rPr lang="en-US" sz="2200" u="sng" dirty="0" smtClean="0">
                <a:solidFill>
                  <a:schemeClr val="accent2"/>
                </a:solidFill>
              </a:rPr>
              <a:t>6</a:t>
            </a:r>
            <a:r>
              <a:rPr lang="en-US" sz="2200" strike="sngStrike" dirty="0" smtClean="0"/>
              <a:t>48</a:t>
            </a:r>
            <a:r>
              <a:rPr lang="en-US" sz="2200" u="sng" dirty="0" smtClean="0">
                <a:solidFill>
                  <a:schemeClr val="accent6"/>
                </a:solidFill>
              </a:rPr>
              <a:t>17</a:t>
            </a:r>
            <a:r>
              <a:rPr lang="en-US" sz="2200" dirty="0"/>
              <a:t> </a:t>
            </a:r>
            <a:r>
              <a:rPr lang="en-US" sz="2200" dirty="0" smtClean="0"/>
              <a:t>   </a:t>
            </a:r>
            <a:r>
              <a:rPr lang="en-US" sz="2200" strike="sngStrike" dirty="0" smtClean="0"/>
              <a:t>87174</a:t>
            </a:r>
            <a:r>
              <a:rPr lang="en-US" sz="2200" dirty="0"/>
              <a:t> </a:t>
            </a:r>
            <a:r>
              <a:rPr lang="en-US" sz="2200" dirty="0" smtClean="0"/>
              <a:t>   </a:t>
            </a:r>
            <a:r>
              <a:rPr lang="en-US" sz="2200" strike="sngStrike" dirty="0" smtClean="0"/>
              <a:t>09517</a:t>
            </a:r>
            <a:r>
              <a:rPr lang="en-US" sz="2200" dirty="0" smtClean="0"/>
              <a:t>   </a:t>
            </a:r>
            <a:r>
              <a:rPr lang="en-US" sz="2200" strike="sngStrike" dirty="0" smtClean="0"/>
              <a:t>8453</a:t>
            </a:r>
            <a:r>
              <a:rPr lang="en-US" sz="2200" dirty="0" smtClean="0"/>
              <a:t>4    06489 </a:t>
            </a:r>
            <a:r>
              <a:rPr lang="en-US" sz="2200" dirty="0"/>
              <a:t> </a:t>
            </a:r>
            <a:r>
              <a:rPr lang="en-US" sz="2200" dirty="0" smtClean="0"/>
              <a:t>  87</a:t>
            </a:r>
            <a:r>
              <a:rPr lang="en-US" sz="2200" u="sng" dirty="0" smtClean="0">
                <a:solidFill>
                  <a:srgbClr val="FF0000"/>
                </a:solidFill>
              </a:rPr>
              <a:t>20</a:t>
            </a:r>
            <a:r>
              <a:rPr lang="en-US" sz="2200" dirty="0" smtClean="0">
                <a:solidFill>
                  <a:srgbClr val="7030A0"/>
                </a:solidFill>
              </a:rPr>
              <a:t>1</a:t>
            </a:r>
            <a:r>
              <a:rPr lang="en-US" sz="2200" dirty="0" smtClean="0"/>
              <a:t>  </a:t>
            </a:r>
            <a:r>
              <a:rPr lang="en-US" sz="2200" dirty="0" smtClean="0">
                <a:solidFill>
                  <a:srgbClr val="7030A0"/>
                </a:solidFill>
              </a:rPr>
              <a:t>9</a:t>
            </a:r>
            <a:r>
              <a:rPr lang="en-US" sz="2200" dirty="0" smtClean="0"/>
              <a:t>7245</a:t>
            </a:r>
          </a:p>
          <a:p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9" name="Content Placeholder 3" descr="TPS_05_UNTAB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38400"/>
            <a:ext cx="5257800" cy="336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5715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mtClean="0"/>
              <a:t>4. ID Sample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Yates_3e_Ch05_p3251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685800"/>
            <a:ext cx="3327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07670" y="1670933"/>
            <a:ext cx="8229600" cy="4419600"/>
          </a:xfrm>
        </p:spPr>
        <p:txBody>
          <a:bodyPr/>
          <a:lstStyle/>
          <a:p>
            <a:pPr eaLnBrk="1" hangingPunct="1"/>
            <a:r>
              <a:rPr lang="en-US" dirty="0"/>
              <a:t>Often used in exit polls:</a:t>
            </a:r>
          </a:p>
          <a:p>
            <a:pPr lvl="1" eaLnBrk="1" hangingPunct="1"/>
            <a:r>
              <a:rPr lang="en-US" u="sng" dirty="0"/>
              <a:t>Randomly</a:t>
            </a:r>
            <a:r>
              <a:rPr lang="en-US" dirty="0"/>
              <a:t> </a:t>
            </a:r>
            <a:r>
              <a:rPr lang="en-US" dirty="0" smtClean="0"/>
              <a:t>select a person to start with ( e.g., the 3</a:t>
            </a:r>
            <a:r>
              <a:rPr lang="en-US" baseline="30000" dirty="0" smtClean="0"/>
              <a:t>rd</a:t>
            </a:r>
            <a:r>
              <a:rPr lang="en-US" dirty="0" smtClean="0"/>
              <a:t> person)</a:t>
            </a:r>
            <a:endParaRPr lang="en-US" dirty="0"/>
          </a:p>
          <a:p>
            <a:pPr lvl="1" eaLnBrk="1" hangingPunct="1"/>
            <a:r>
              <a:rPr lang="en-US" dirty="0" smtClean="0"/>
              <a:t>Then choose </a:t>
            </a:r>
            <a:r>
              <a:rPr lang="en-US" dirty="0"/>
              <a:t>how much to “skip” (for example: ask every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 person)</a:t>
            </a:r>
          </a:p>
          <a:p>
            <a:pPr eaLnBrk="1" hangingPunct="1"/>
            <a:r>
              <a:rPr lang="en-US" dirty="0" smtClean="0"/>
              <a:t>Gives each </a:t>
            </a:r>
            <a:r>
              <a:rPr lang="en-US" b="1" dirty="0" smtClean="0"/>
              <a:t>individual</a:t>
            </a:r>
            <a:r>
              <a:rPr lang="en-US" dirty="0" smtClean="0"/>
              <a:t>, but </a:t>
            </a:r>
            <a:r>
              <a:rPr lang="en-US" b="1" dirty="0" smtClean="0"/>
              <a:t>not each sample</a:t>
            </a:r>
            <a:r>
              <a:rPr lang="en-US" dirty="0" smtClean="0"/>
              <a:t>, and equal chance of being chosen.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7670" y="2286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u="sng" dirty="0">
                <a:latin typeface="+mj-lt"/>
                <a:ea typeface="+mj-ea"/>
                <a:cs typeface="+mj-cs"/>
              </a:rPr>
              <a:t>Systematic Random Sampling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Yates_3e_Ch05_p32515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58" y="768350"/>
            <a:ext cx="82296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588" y="4241800"/>
            <a:ext cx="6524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3876675"/>
            <a:ext cx="8096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838" y="3376612"/>
            <a:ext cx="750887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3319462"/>
            <a:ext cx="811213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4252912"/>
            <a:ext cx="773113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8" y="3709987"/>
            <a:ext cx="6858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575" y="3948112"/>
            <a:ext cx="87630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3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25" y="4314825"/>
            <a:ext cx="7191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3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3384550"/>
            <a:ext cx="620713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3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3281362"/>
            <a:ext cx="61912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3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413" y="4318000"/>
            <a:ext cx="782637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3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965450"/>
            <a:ext cx="7429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3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035425"/>
            <a:ext cx="652463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Yates_3e_Ch05_p32515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38" y="2463800"/>
            <a:ext cx="65087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3054350"/>
            <a:ext cx="8096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" y="2598738"/>
            <a:ext cx="7508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988" y="2341563"/>
            <a:ext cx="8096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75" y="3086100"/>
            <a:ext cx="771525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393950"/>
            <a:ext cx="6858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3322638"/>
            <a:ext cx="877887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75" y="3252788"/>
            <a:ext cx="7191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2462213"/>
            <a:ext cx="620713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288" y="3273425"/>
            <a:ext cx="61912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25" y="3159125"/>
            <a:ext cx="782638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328863"/>
            <a:ext cx="742950" cy="70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55863"/>
            <a:ext cx="652463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6296E-6 L 0.20868 0.268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34" y="134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16944 0.3127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72" y="1562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7 L -0.12535 0.295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67" y="147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7 L -0.26875 0.1796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38" y="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Yates_3e_Ch05_p325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82296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457200" y="2271713"/>
            <a:ext cx="8153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latin typeface="Calibri" panose="020F0502020204030204" pitchFamily="34" charset="0"/>
              </a:rPr>
              <a:t>Is there enough time on the free-response section of the AP Statistics Exam?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3101749"/>
            <a:ext cx="210827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Arial" charset="0"/>
              </a:rPr>
              <a:t>NPHS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4288" y="2792484"/>
            <a:ext cx="180049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Arial" charset="0"/>
              </a:rPr>
              <a:t>WHS</a:t>
            </a:r>
          </a:p>
        </p:txBody>
      </p:sp>
      <p:sp>
        <p:nvSpPr>
          <p:cNvPr id="6" name="Rectangle 5"/>
          <p:cNvSpPr/>
          <p:nvPr/>
        </p:nvSpPr>
        <p:spPr>
          <a:xfrm>
            <a:off x="2564000" y="3895727"/>
            <a:ext cx="20957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Arial" charset="0"/>
              </a:rPr>
              <a:t>TOHS</a:t>
            </a:r>
          </a:p>
        </p:txBody>
      </p:sp>
      <p:sp>
        <p:nvSpPr>
          <p:cNvPr id="7" name="Rectangle 6"/>
          <p:cNvSpPr/>
          <p:nvPr/>
        </p:nvSpPr>
        <p:spPr>
          <a:xfrm>
            <a:off x="5575585" y="3101749"/>
            <a:ext cx="206979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Arial" charset="0"/>
              </a:rPr>
              <a:t>SVHS</a:t>
            </a:r>
          </a:p>
        </p:txBody>
      </p:sp>
      <p:sp>
        <p:nvSpPr>
          <p:cNvPr id="8" name="Rectangle 7"/>
          <p:cNvSpPr/>
          <p:nvPr/>
        </p:nvSpPr>
        <p:spPr>
          <a:xfrm>
            <a:off x="5100353" y="4025079"/>
            <a:ext cx="172354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Arial" charset="0"/>
              </a:rPr>
              <a:t>MHS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121" y="4509792"/>
            <a:ext cx="241604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Arial" charset="0"/>
              </a:rPr>
              <a:t>StBoni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54534" y="5585522"/>
            <a:ext cx="214674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Arial" charset="0"/>
              </a:rPr>
              <a:t>OPHS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77000" y="5128459"/>
            <a:ext cx="187743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Arial" charset="0"/>
              </a:rPr>
              <a:t>Oaks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10484" y="3907763"/>
            <a:ext cx="260840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Arial" charset="0"/>
              </a:rPr>
              <a:t>Agoura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92807" y="4796272"/>
            <a:ext cx="23006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Arial" charset="0"/>
              </a:rPr>
              <a:t>Buena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03" y="5590124"/>
            <a:ext cx="360868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Arial" charset="0"/>
              </a:rPr>
              <a:t>Calabasas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52800" y="2810470"/>
            <a:ext cx="180049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WHS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92808" y="4818377"/>
            <a:ext cx="23006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Buena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610485" y="3953470"/>
            <a:ext cx="26084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Agoura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Multistage Sampling</a:t>
            </a:r>
          </a:p>
        </p:txBody>
      </p:sp>
      <p:pic>
        <p:nvPicPr>
          <p:cNvPr id="33795" name="Picture 4" descr="Yates_3e_Ch05_p32515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54864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 descr="Yates_3e_Ch05_p325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00400"/>
            <a:ext cx="56388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163" y="2222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1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13" y="2571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288" y="5032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2222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6048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214313"/>
            <a:ext cx="11636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557213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557213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88" y="2905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638" y="3254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5715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38" y="29051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388" y="6731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2809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863" y="6238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88" y="6238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2317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2667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51276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263" y="2317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213" y="614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2225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5651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13" y="5651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8" y="14573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1" name="Picture 29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725" y="149225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17383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525" y="14573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183991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713" y="10414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6" name="Picture 149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63" y="10763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838" y="13223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0414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14239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5" y="103346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088" y="1376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513" y="1376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038" y="11096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4" name="Picture 157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775" y="11445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13906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575" y="110966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525" y="149225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1017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14446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38" y="14446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0509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2" name="Picture 16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10858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13319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813" y="10509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143351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1042988"/>
            <a:ext cx="11636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13843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3" y="13843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50" y="144938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363" y="17922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8" y="17922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3" y="152558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3" name="Picture 37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50" y="156051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180657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850" y="15255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90817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15176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688" y="1860550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3" y="1860550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4668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1" name="Picture 4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50177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3" y="17478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146685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84943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4573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3" y="18002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8" y="18002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24511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9" name="Picture 5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38" y="24860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925" y="273208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24511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88" y="28336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950" y="244157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175" y="278447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278447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713" y="2519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7" name="Picture 61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863" y="25542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8003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663" y="2519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9019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250983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0" y="28527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28527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460625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5" name="Picture 69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2495550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274161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8" y="2460625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28432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3" y="24511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325" y="279400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0" y="279400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32226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3" name="Picture 77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2575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75" y="350361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32226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38" y="36052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3214688"/>
            <a:ext cx="11636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3557588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3557588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5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32908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51" name="Picture 8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33258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5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88" y="35718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5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13" y="32908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5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163" y="367347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5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328136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5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362426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5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36242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5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2321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59" name="Picture 9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32670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6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35131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6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8" y="32321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6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6147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6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650" y="32226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6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5655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6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35655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6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00" y="38957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67" name="Picture 101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938" y="39306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6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417671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6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738" y="38957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7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688" y="42783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7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38877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7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4230688"/>
            <a:ext cx="11636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7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4230688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7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13" y="39639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75" name="Picture 109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39989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7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424497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7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63" y="39639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7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13" y="43465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7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75" y="3956050"/>
            <a:ext cx="11636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8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00" y="429736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8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13" y="4297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8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39052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83" name="Picture 117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88" y="39401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8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418623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8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39052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8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42878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8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38957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8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725" y="42386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8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42386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9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4551363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91" name="Picture 12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4586288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9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75" y="48323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9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4551363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9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38" y="49339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9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454183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9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48847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9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48847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9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46180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99" name="Picture 13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46529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88" y="4900613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13" y="46180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163" y="5002213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461010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49530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49530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45593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7" name="Picture 141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45942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484028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8" y="45593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1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49418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1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650" y="455136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1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89426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1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489426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89644" y="5803588"/>
            <a:ext cx="467294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152400" y="1156418"/>
            <a:ext cx="41148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Arial" charset="0"/>
              </a:rPr>
              <a:t>Newbury Park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86600" y="1075730"/>
            <a:ext cx="14544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Arial" charset="0"/>
              </a:rPr>
              <a:t>T.O.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700040" y="2590800"/>
            <a:ext cx="333937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Arial" charset="0"/>
              </a:rPr>
              <a:t>Camarillo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61188" y="2129135"/>
            <a:ext cx="26084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Arial" charset="0"/>
              </a:rPr>
              <a:t>Oxnard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86200" y="1205805"/>
            <a:ext cx="272408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Arial" charset="0"/>
              </a:rPr>
              <a:t>Ventura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05000" y="152400"/>
            <a:ext cx="53017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Ventura County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3048000" y="9906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390900" y="990600"/>
            <a:ext cx="6350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00600" y="990600"/>
            <a:ext cx="104775" cy="36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086600" y="838200"/>
            <a:ext cx="457200" cy="36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477000" y="958850"/>
            <a:ext cx="457200" cy="1327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752600" y="2759075"/>
            <a:ext cx="0" cy="75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165121" y="3358516"/>
            <a:ext cx="180049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cs typeface="Arial" charset="0"/>
              </a:rPr>
              <a:t>Reino</a:t>
            </a:r>
            <a:endParaRPr lang="en-US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charset="0"/>
              <a:cs typeface="Arial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3206" y="3886200"/>
            <a:ext cx="277191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cs typeface="Arial" charset="0"/>
              </a:rPr>
              <a:t>Borchard</a:t>
            </a:r>
            <a:endParaRPr lang="en-US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charset="0"/>
              <a:cs typeface="Arial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43000" y="4419600"/>
            <a:ext cx="185820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cs typeface="Arial" charset="0"/>
              </a:rPr>
              <a:t>Carob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22042" y="5007114"/>
            <a:ext cx="224131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cs typeface="Arial" charset="0"/>
              </a:rPr>
              <a:t>Jarome</a:t>
            </a:r>
            <a:endParaRPr lang="en-US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charset="0"/>
              <a:cs typeface="Arial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53159" y="5692914"/>
            <a:ext cx="350320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cs typeface="Arial" charset="0"/>
              </a:rPr>
              <a:t>Los </a:t>
            </a:r>
            <a:r>
              <a:rPr lang="en-US" sz="4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cs typeface="Arial" charset="0"/>
              </a:rPr>
              <a:t>Vientos</a:t>
            </a:r>
            <a:endParaRPr lang="en-US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charset="0"/>
              <a:cs typeface="Arial" charset="0"/>
            </a:endParaRPr>
          </a:p>
        </p:txBody>
      </p:sp>
      <p:pic>
        <p:nvPicPr>
          <p:cNvPr id="34835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435350"/>
            <a:ext cx="46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6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63" y="3424238"/>
            <a:ext cx="460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7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440113"/>
            <a:ext cx="46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8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663" y="3429000"/>
            <a:ext cx="46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9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3435350"/>
            <a:ext cx="46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0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3430588"/>
            <a:ext cx="460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1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825" y="3440113"/>
            <a:ext cx="46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2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88" y="3429000"/>
            <a:ext cx="46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3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25" y="3444875"/>
            <a:ext cx="46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4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88" y="3433763"/>
            <a:ext cx="460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5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3440113"/>
            <a:ext cx="460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6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00" y="3433763"/>
            <a:ext cx="46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7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4044950"/>
            <a:ext cx="46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8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4033838"/>
            <a:ext cx="460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9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5" y="4049713"/>
            <a:ext cx="46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0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38" y="4038600"/>
            <a:ext cx="46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1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463" y="4044950"/>
            <a:ext cx="46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2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50" y="4040188"/>
            <a:ext cx="461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3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4049713"/>
            <a:ext cx="46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4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463" y="4038600"/>
            <a:ext cx="461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5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4054475"/>
            <a:ext cx="46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6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4043363"/>
            <a:ext cx="461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7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288" y="4049713"/>
            <a:ext cx="460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8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83113"/>
            <a:ext cx="46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9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663" y="4572000"/>
            <a:ext cx="46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0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587875"/>
            <a:ext cx="46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1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263" y="4576763"/>
            <a:ext cx="460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2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4583113"/>
            <a:ext cx="46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3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075" y="4576763"/>
            <a:ext cx="460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4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25" y="4587875"/>
            <a:ext cx="46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5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488" y="4576763"/>
            <a:ext cx="460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6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4592638"/>
            <a:ext cx="46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7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4581525"/>
            <a:ext cx="46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8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313" y="4587875"/>
            <a:ext cx="46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9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57788"/>
            <a:ext cx="46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70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663" y="5146675"/>
            <a:ext cx="46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71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162550"/>
            <a:ext cx="46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72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263" y="5151438"/>
            <a:ext cx="460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73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5157788"/>
            <a:ext cx="46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74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075" y="5153025"/>
            <a:ext cx="460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75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25" y="5162550"/>
            <a:ext cx="46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76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488" y="5151438"/>
            <a:ext cx="460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77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5167313"/>
            <a:ext cx="46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78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156200"/>
            <a:ext cx="46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79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313" y="5162550"/>
            <a:ext cx="46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80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775" y="5827713"/>
            <a:ext cx="46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81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838" y="5816600"/>
            <a:ext cx="460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82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75" y="5832475"/>
            <a:ext cx="461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83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438" y="5819775"/>
            <a:ext cx="46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84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075" y="5827713"/>
            <a:ext cx="46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85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0" y="5821363"/>
            <a:ext cx="460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86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0" y="5832475"/>
            <a:ext cx="461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87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5819775"/>
            <a:ext cx="461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88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5835650"/>
            <a:ext cx="46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89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263" y="5824538"/>
            <a:ext cx="461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Problems with surveys (even when sampling methods are good)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776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err="1" smtClean="0"/>
              <a:t>Undercoverage</a:t>
            </a:r>
            <a:endParaRPr lang="en-US" sz="2400" b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Some groups in the population are left out of the process of choosing a sample.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Nonresponse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Individual chosen for the sample can’t be contacted or does not </a:t>
            </a:r>
            <a:r>
              <a:rPr lang="en-US" sz="2000" dirty="0" smtClean="0"/>
              <a:t>cooperate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/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000" dirty="0" smtClean="0"/>
              <a:t>                   *These </a:t>
            </a:r>
            <a:r>
              <a:rPr lang="en-US" sz="2000" dirty="0"/>
              <a:t>problems may or may not cause bias.* 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400" b="1" dirty="0"/>
              <a:t>Response Bias</a:t>
            </a:r>
          </a:p>
          <a:p>
            <a:pPr lvl="1" eaLnBrk="1" hangingPunct="1">
              <a:defRPr/>
            </a:pPr>
            <a:r>
              <a:rPr lang="en-US" sz="2000" dirty="0"/>
              <a:t>Occurs when a respondent does not give an accurate response.</a:t>
            </a:r>
          </a:p>
          <a:p>
            <a:pPr lvl="2" eaLnBrk="1" hangingPunct="1">
              <a:defRPr/>
            </a:pPr>
            <a:r>
              <a:rPr lang="en-US" sz="1800" dirty="0"/>
              <a:t>Causes: poor question wording, lying, etc</a:t>
            </a:r>
            <a:r>
              <a:rPr lang="en-US" sz="1800" dirty="0" smtClean="0"/>
              <a:t>.</a:t>
            </a:r>
          </a:p>
          <a:p>
            <a:pPr lvl="2" eaLnBrk="1" hangingPunct="1">
              <a:defRPr/>
            </a:pPr>
            <a:endParaRPr lang="en-US" sz="1800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en-US" sz="2000" dirty="0" smtClean="0"/>
              <a:t>Bias </a:t>
            </a:r>
            <a:r>
              <a:rPr lang="en-US" sz="2000" dirty="0" smtClean="0"/>
              <a:t>will result if the people left out are different, as a group, than the people included.</a:t>
            </a:r>
          </a:p>
        </p:txBody>
      </p:sp>
    </p:spTree>
    <p:extLst>
      <p:ext uri="{BB962C8B-B14F-4D97-AF65-F5344CB8AC3E}">
        <p14:creationId xmlns:p14="http://schemas.microsoft.com/office/powerpoint/2010/main" val="233168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lvl="0"/>
            <a:r>
              <a:rPr lang="en-US" sz="3600" b="1" dirty="0"/>
              <a:t>Sampling Error and Sampling Variability</a:t>
            </a:r>
            <a:endParaRPr lang="en-US" sz="28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16330"/>
            <a:ext cx="8229600" cy="5181600"/>
          </a:xfrm>
        </p:spPr>
        <p:txBody>
          <a:bodyPr/>
          <a:lstStyle/>
          <a:p>
            <a:pPr lvl="0"/>
            <a:r>
              <a:rPr lang="en-US" sz="2800" b="1" dirty="0"/>
              <a:t>Sampling Error and Sampling Variability</a:t>
            </a:r>
            <a:endParaRPr lang="en-US" sz="2000" dirty="0"/>
          </a:p>
          <a:p>
            <a:pPr lvl="1"/>
            <a:r>
              <a:rPr lang="en-US" sz="2400" b="1" dirty="0"/>
              <a:t>Sampling Variability</a:t>
            </a:r>
            <a:r>
              <a:rPr lang="en-US" sz="2400" dirty="0"/>
              <a:t> is a statistical reality. If we selected 50 samples from a population, each one would be somewhat different</a:t>
            </a:r>
            <a:r>
              <a:rPr lang="en-US" sz="2400" dirty="0" smtClean="0"/>
              <a:t>!</a:t>
            </a:r>
          </a:p>
          <a:p>
            <a:pPr lvl="1"/>
            <a:endParaRPr lang="en-US" sz="1800" dirty="0"/>
          </a:p>
          <a:p>
            <a:pPr lvl="1"/>
            <a:r>
              <a:rPr lang="en-US" sz="2400" b="1" dirty="0"/>
              <a:t>Sampling error: </a:t>
            </a:r>
            <a:r>
              <a:rPr lang="en-US" sz="2400" dirty="0"/>
              <a:t>Occurs because the sample rarely reflects the population perfectly.</a:t>
            </a:r>
            <a:endParaRPr lang="en-US" sz="1800" dirty="0"/>
          </a:p>
          <a:p>
            <a:pPr lvl="2"/>
            <a:r>
              <a:rPr lang="en-US" sz="2000" dirty="0"/>
              <a:t>Can’t be avoided…we just have to account for it in our calculations (example: margin of error</a:t>
            </a:r>
            <a:r>
              <a:rPr lang="en-US" sz="2000" dirty="0" smtClean="0"/>
              <a:t>).</a:t>
            </a:r>
          </a:p>
          <a:p>
            <a:pPr lvl="1"/>
            <a:r>
              <a:rPr lang="en-US" sz="2400" dirty="0" smtClean="0"/>
              <a:t>Larger sample sizes </a:t>
            </a:r>
            <a:r>
              <a:rPr lang="en-US" sz="2400" dirty="0" smtClean="0">
                <a:sym typeface="Wingdings" panose="05000000000000000000" pitchFamily="2" charset="2"/>
              </a:rPr>
              <a:t> more accurate results!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973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4958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937260"/>
            <a:ext cx="8229600" cy="541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Describe an example of taking a random selection of students from our school using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Systematic Random Sampling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Stratified Sampling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Cluster Sampling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Multistage Sampling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5.1, 5.3, 5.5, 5.8, 5.10, 5.11, 5.14, 5.15, 5.21, 5.27, 5.30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30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Random Sample?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5 student names out of a hat.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Choose every other student from an alphabetical list of student.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Choose the first 5 students to walk into a class.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163" y="2222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13" y="2571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288" y="5032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2222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6048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214313"/>
            <a:ext cx="11636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557213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557213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88" y="2905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638" y="3254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5715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38" y="29051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388" y="6731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2809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863" y="6238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88" y="6238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2317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2667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51276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263" y="2317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213" y="614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2225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5651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13" y="5651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8" y="14573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725" y="149225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17383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525" y="14573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183991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713" y="10414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" name="Picture 149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63" y="10763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838" y="13223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0414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14239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5" y="103346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088" y="1376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513" y="1376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038" y="11096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8" name="Picture 157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775" y="11445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13906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575" y="110966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525" y="149225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1017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14446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38" y="14446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0509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" name="Picture 16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10858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13319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813" y="10509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143351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1042988"/>
            <a:ext cx="11636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13843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3" y="13843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50" y="144938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363" y="17922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8" y="17922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3" y="152558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50" y="156051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180657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850" y="15255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90817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15176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688" y="1860550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3" y="1860550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4668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50177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3" y="17478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146685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84943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4573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3" y="18002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8" y="18002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24511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38" y="24860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925" y="273208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24511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88" y="28336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950" y="244157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175" y="278447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278447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713" y="2519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1" name="Picture 61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863" y="25542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8003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663" y="2519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9019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250983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0" y="28527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28527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460625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69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2495550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274161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8" y="2460625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28432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3" y="24511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325" y="279400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0" y="279400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32226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77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2575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75" y="350361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32226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38" y="36052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3214688"/>
            <a:ext cx="11636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3557588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3557588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32908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8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33258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88" y="35718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13" y="32908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163" y="367347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328136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362426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36242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2321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9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32670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35131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8" y="32321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6147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650" y="32226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5655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35655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00" y="38957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Picture 101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938" y="39306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417671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738" y="38957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688" y="42783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38877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4230688"/>
            <a:ext cx="11636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4230688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13" y="39639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09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39989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424497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63" y="39639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13" y="43465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75" y="3956050"/>
            <a:ext cx="11636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00" y="429736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13" y="4297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39052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" name="Picture 117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88" y="39401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418623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0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39052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42878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38957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725" y="42386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42386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4551363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icture 12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4586288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75" y="48323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4551363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38" y="49339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454183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48847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2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48847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46180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Picture 13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46529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88" y="4900613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2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13" y="46180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163" y="5002213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461010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49530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49530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45593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31" name="Picture 141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45942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484028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8" y="45593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49418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650" y="455136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89426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489426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61412" y="5803588"/>
            <a:ext cx="252941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163" y="2222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1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13" y="2571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288" y="5032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2222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6048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214313"/>
            <a:ext cx="11636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557213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557213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88" y="2905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638" y="3254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5715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38" y="29051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388" y="6731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2809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863" y="6238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88" y="6238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2317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2667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51276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263" y="2317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213" y="614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2225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5651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13" y="5651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8" y="14573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9" name="Picture 29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725" y="149225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17383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525" y="14573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183991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713" y="10414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4" name="Picture 149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63" y="10763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838" y="13223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0414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14239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5" y="103346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088" y="1376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513" y="1376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038" y="11096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2" name="Picture 157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775" y="11445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13906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575" y="110966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525" y="149225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1017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14446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38" y="14446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0509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40" name="Picture 16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10858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4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13319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4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813" y="10509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4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143351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4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1042988"/>
            <a:ext cx="11636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4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13843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4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3" y="13843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4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50" y="144938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4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363" y="17922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4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8" y="17922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3" y="152558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1" name="Picture 37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50" y="156051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180657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850" y="15255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90817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15176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688" y="1860550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3" y="1860550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4668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9" name="Picture 4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50177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6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3" y="17478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6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146685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6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84943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6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4573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6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3" y="18002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6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8" y="18002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6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24511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67" name="Picture 5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38" y="24860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6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925" y="273208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6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24511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88" y="28336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950" y="244157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175" y="278447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278447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713" y="2519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5" name="Picture 61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863" y="25542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8003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663" y="2519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9019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250983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0" y="28527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28527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460625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3" name="Picture 69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2495550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274161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8" y="2460625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28432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3" y="24511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325" y="279400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0" y="279400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32226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1" name="Picture 77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2575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75" y="350361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32226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38" y="36052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3214688"/>
            <a:ext cx="11636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3557588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3557588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32908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9" name="Picture 8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33258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0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88" y="35718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0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13" y="32908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0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163" y="367347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0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328136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0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362426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0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36242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0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2321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07" name="Picture 9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32670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0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35131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0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8" y="32321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1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6147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1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650" y="32226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1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5655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1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35655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1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00" y="38957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15" name="Picture 101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938" y="39306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1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417671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1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738" y="38957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1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688" y="42783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1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38877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2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4230688"/>
            <a:ext cx="11636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2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4230688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2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13" y="39639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23" name="Picture 109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399891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2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424497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2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63" y="39639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2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13" y="43465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2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75" y="3956050"/>
            <a:ext cx="11636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2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00" y="429736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2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13" y="42973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3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39052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31" name="Picture 117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88" y="394017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3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418623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3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39052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3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42878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3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3895725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3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725" y="42386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3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42386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3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4551363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39" name="Picture 12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4586288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4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75" y="483235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4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4551363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4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38" y="49339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4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454183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4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48847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4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488473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4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46180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47" name="Picture 13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4652963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4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88" y="4900613"/>
            <a:ext cx="116363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4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13" y="46180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5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163" y="5002213"/>
            <a:ext cx="11652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5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461010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5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49530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5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49530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5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4559300"/>
            <a:ext cx="11652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55" name="Picture 141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45942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56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4840288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57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8" y="455930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5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49418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5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650" y="455136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6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89426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6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489426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99660" y="5803588"/>
            <a:ext cx="245291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CENSUS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962025" y="-3810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73" name="Rounded Rectangular Callout 172"/>
          <p:cNvSpPr/>
          <p:nvPr/>
        </p:nvSpPr>
        <p:spPr>
          <a:xfrm>
            <a:off x="1971675" y="11112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74" name="Rounded Rectangular Callout 173"/>
          <p:cNvSpPr/>
          <p:nvPr/>
        </p:nvSpPr>
        <p:spPr>
          <a:xfrm>
            <a:off x="3508375" y="58261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75" name="Rounded Rectangular Callout 174"/>
          <p:cNvSpPr/>
          <p:nvPr/>
        </p:nvSpPr>
        <p:spPr>
          <a:xfrm>
            <a:off x="1219200" y="70961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76" name="Rounded Rectangular Callout 175"/>
          <p:cNvSpPr/>
          <p:nvPr/>
        </p:nvSpPr>
        <p:spPr>
          <a:xfrm>
            <a:off x="1298575" y="153670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77" name="Rounded Rectangular Callout 176"/>
          <p:cNvSpPr/>
          <p:nvPr/>
        </p:nvSpPr>
        <p:spPr>
          <a:xfrm>
            <a:off x="2108200" y="798513"/>
            <a:ext cx="650875" cy="504825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78" name="Rounded Rectangular Callout 177"/>
          <p:cNvSpPr/>
          <p:nvPr/>
        </p:nvSpPr>
        <p:spPr>
          <a:xfrm>
            <a:off x="4894263" y="16986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79" name="Rounded Rectangular Callout 178"/>
          <p:cNvSpPr/>
          <p:nvPr/>
        </p:nvSpPr>
        <p:spPr>
          <a:xfrm>
            <a:off x="4924425" y="23764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180" name="Rounded Rectangular Callout 179"/>
          <p:cNvSpPr/>
          <p:nvPr/>
        </p:nvSpPr>
        <p:spPr>
          <a:xfrm>
            <a:off x="2987675" y="229870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81" name="Rounded Rectangular Callout 180"/>
          <p:cNvSpPr/>
          <p:nvPr/>
        </p:nvSpPr>
        <p:spPr>
          <a:xfrm>
            <a:off x="1176338" y="295116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82" name="Rounded Rectangular Callout 181"/>
          <p:cNvSpPr/>
          <p:nvPr/>
        </p:nvSpPr>
        <p:spPr>
          <a:xfrm>
            <a:off x="6883400" y="191135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83" name="Rounded Rectangular Callout 182"/>
          <p:cNvSpPr/>
          <p:nvPr/>
        </p:nvSpPr>
        <p:spPr>
          <a:xfrm>
            <a:off x="2965450" y="429895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89" name="Rounded Rectangular Callout 188"/>
          <p:cNvSpPr/>
          <p:nvPr/>
        </p:nvSpPr>
        <p:spPr>
          <a:xfrm>
            <a:off x="5953125" y="1355725"/>
            <a:ext cx="652463" cy="504825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90" name="Rounded Rectangular Callout 189"/>
          <p:cNvSpPr/>
          <p:nvPr/>
        </p:nvSpPr>
        <p:spPr>
          <a:xfrm>
            <a:off x="7369175" y="31511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91" name="Rounded Rectangular Callout 190"/>
          <p:cNvSpPr/>
          <p:nvPr/>
        </p:nvSpPr>
        <p:spPr>
          <a:xfrm>
            <a:off x="5434013" y="307340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192" name="Rounded Rectangular Callout 191"/>
          <p:cNvSpPr/>
          <p:nvPr/>
        </p:nvSpPr>
        <p:spPr>
          <a:xfrm>
            <a:off x="3622675" y="372586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93" name="Rounded Rectangular Callout 192"/>
          <p:cNvSpPr/>
          <p:nvPr/>
        </p:nvSpPr>
        <p:spPr>
          <a:xfrm>
            <a:off x="5411788" y="507365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94" name="Rounded Rectangular Callout 193"/>
          <p:cNvSpPr/>
          <p:nvPr/>
        </p:nvSpPr>
        <p:spPr>
          <a:xfrm>
            <a:off x="4016375" y="109220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95" name="Rounded Rectangular Callout 194"/>
          <p:cNvSpPr/>
          <p:nvPr/>
        </p:nvSpPr>
        <p:spPr>
          <a:xfrm>
            <a:off x="6140450" y="27320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96" name="Rounded Rectangular Callout 195"/>
          <p:cNvSpPr/>
          <p:nvPr/>
        </p:nvSpPr>
        <p:spPr>
          <a:xfrm>
            <a:off x="3495675" y="28082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97" name="Rounded Rectangular Callout 196"/>
          <p:cNvSpPr/>
          <p:nvPr/>
        </p:nvSpPr>
        <p:spPr>
          <a:xfrm>
            <a:off x="1684338" y="346075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98" name="Rounded Rectangular Callout 197"/>
          <p:cNvSpPr/>
          <p:nvPr/>
        </p:nvSpPr>
        <p:spPr>
          <a:xfrm>
            <a:off x="3473450" y="4808538"/>
            <a:ext cx="652463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99" name="Rounded Rectangular Callout 198"/>
          <p:cNvSpPr/>
          <p:nvPr/>
        </p:nvSpPr>
        <p:spPr>
          <a:xfrm>
            <a:off x="4545013" y="5476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00" name="Rounded Rectangular Callout 199"/>
          <p:cNvSpPr/>
          <p:nvPr/>
        </p:nvSpPr>
        <p:spPr>
          <a:xfrm>
            <a:off x="5961063" y="234156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01" name="Rounded Rectangular Callout 200"/>
          <p:cNvSpPr/>
          <p:nvPr/>
        </p:nvSpPr>
        <p:spPr>
          <a:xfrm>
            <a:off x="4024313" y="2263775"/>
            <a:ext cx="650875" cy="504825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02" name="Rounded Rectangular Callout 201"/>
          <p:cNvSpPr/>
          <p:nvPr/>
        </p:nvSpPr>
        <p:spPr>
          <a:xfrm>
            <a:off x="2214563" y="291623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03" name="Rounded Rectangular Callout 202"/>
          <p:cNvSpPr/>
          <p:nvPr/>
        </p:nvSpPr>
        <p:spPr>
          <a:xfrm>
            <a:off x="4003675" y="426402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04" name="Rounded Rectangular Callout 203"/>
          <p:cNvSpPr/>
          <p:nvPr/>
        </p:nvSpPr>
        <p:spPr>
          <a:xfrm>
            <a:off x="7250113" y="43576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05" name="Rounded Rectangular Callout 204"/>
          <p:cNvSpPr/>
          <p:nvPr/>
        </p:nvSpPr>
        <p:spPr>
          <a:xfrm>
            <a:off x="8031163" y="443547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06" name="Rounded Rectangular Callout 205"/>
          <p:cNvSpPr/>
          <p:nvPr/>
        </p:nvSpPr>
        <p:spPr>
          <a:xfrm>
            <a:off x="6870700" y="25288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07" name="Rounded Rectangular Callout 206"/>
          <p:cNvSpPr/>
          <p:nvPr/>
        </p:nvSpPr>
        <p:spPr>
          <a:xfrm>
            <a:off x="6351588" y="4244975"/>
            <a:ext cx="650875" cy="504825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08" name="Rounded Rectangular Callout 207"/>
          <p:cNvSpPr/>
          <p:nvPr/>
        </p:nvSpPr>
        <p:spPr>
          <a:xfrm>
            <a:off x="4540250" y="489743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09" name="Rounded Rectangular Callout 208"/>
          <p:cNvSpPr/>
          <p:nvPr/>
        </p:nvSpPr>
        <p:spPr>
          <a:xfrm>
            <a:off x="4270375" y="3400425"/>
            <a:ext cx="650875" cy="504825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10" name="Rounded Rectangular Callout 209"/>
          <p:cNvSpPr/>
          <p:nvPr/>
        </p:nvSpPr>
        <p:spPr>
          <a:xfrm>
            <a:off x="4779963" y="409733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11" name="Rounded Rectangular Callout 210"/>
          <p:cNvSpPr/>
          <p:nvPr/>
        </p:nvSpPr>
        <p:spPr>
          <a:xfrm>
            <a:off x="3892550" y="157162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12" name="Rounded Rectangular Callout 211"/>
          <p:cNvSpPr/>
          <p:nvPr/>
        </p:nvSpPr>
        <p:spPr>
          <a:xfrm>
            <a:off x="3371850" y="328930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13" name="Rounded Rectangular Callout 212"/>
          <p:cNvSpPr/>
          <p:nvPr/>
        </p:nvSpPr>
        <p:spPr>
          <a:xfrm>
            <a:off x="1560513" y="394176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14" name="Rounded Rectangular Callout 213"/>
          <p:cNvSpPr/>
          <p:nvPr/>
        </p:nvSpPr>
        <p:spPr>
          <a:xfrm>
            <a:off x="6813550" y="6238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15" name="Rounded Rectangular Callout 214"/>
          <p:cNvSpPr/>
          <p:nvPr/>
        </p:nvSpPr>
        <p:spPr>
          <a:xfrm>
            <a:off x="6770688" y="347345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16" name="Rounded Rectangular Callout 215"/>
          <p:cNvSpPr/>
          <p:nvPr/>
        </p:nvSpPr>
        <p:spPr>
          <a:xfrm>
            <a:off x="6108700" y="18891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17" name="Rounded Rectangular Callout 216"/>
          <p:cNvSpPr/>
          <p:nvPr/>
        </p:nvSpPr>
        <p:spPr>
          <a:xfrm>
            <a:off x="5589588" y="190500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18" name="Rounded Rectangular Callout 217"/>
          <p:cNvSpPr/>
          <p:nvPr/>
        </p:nvSpPr>
        <p:spPr>
          <a:xfrm>
            <a:off x="7561263" y="110172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19" name="Rounded Rectangular Callout 218"/>
          <p:cNvSpPr/>
          <p:nvPr/>
        </p:nvSpPr>
        <p:spPr>
          <a:xfrm>
            <a:off x="3622675" y="1955800"/>
            <a:ext cx="650875" cy="504825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20" name="Rounded Rectangular Callout 219"/>
          <p:cNvSpPr/>
          <p:nvPr/>
        </p:nvSpPr>
        <p:spPr>
          <a:xfrm>
            <a:off x="2055813" y="149225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21" name="Rounded Rectangular Callout 220"/>
          <p:cNvSpPr/>
          <p:nvPr/>
        </p:nvSpPr>
        <p:spPr>
          <a:xfrm>
            <a:off x="2449513" y="349567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22" name="Rounded Rectangular Callout 221"/>
          <p:cNvSpPr/>
          <p:nvPr/>
        </p:nvSpPr>
        <p:spPr>
          <a:xfrm>
            <a:off x="2289175" y="209550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23" name="Rounded Rectangular Callout 222"/>
          <p:cNvSpPr/>
          <p:nvPr/>
        </p:nvSpPr>
        <p:spPr>
          <a:xfrm>
            <a:off x="2706688" y="177165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24" name="Rounded Rectangular Callout 223"/>
          <p:cNvSpPr/>
          <p:nvPr/>
        </p:nvSpPr>
        <p:spPr>
          <a:xfrm>
            <a:off x="1420813" y="226536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25" name="Rounded Rectangular Callout 224"/>
          <p:cNvSpPr/>
          <p:nvPr/>
        </p:nvSpPr>
        <p:spPr>
          <a:xfrm>
            <a:off x="4381500" y="1190625"/>
            <a:ext cx="650875" cy="504825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34" name="Rounded Rectangular Callout 233"/>
          <p:cNvSpPr/>
          <p:nvPr/>
        </p:nvSpPr>
        <p:spPr>
          <a:xfrm>
            <a:off x="7242175" y="214471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35" name="Rounded Rectangular Callout 234"/>
          <p:cNvSpPr/>
          <p:nvPr/>
        </p:nvSpPr>
        <p:spPr>
          <a:xfrm>
            <a:off x="3495675" y="27193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36" name="Rounded Rectangular Callout 235"/>
          <p:cNvSpPr/>
          <p:nvPr/>
        </p:nvSpPr>
        <p:spPr>
          <a:xfrm>
            <a:off x="5834063" y="133667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37" name="Rounded Rectangular Callout 236"/>
          <p:cNvSpPr/>
          <p:nvPr/>
        </p:nvSpPr>
        <p:spPr>
          <a:xfrm>
            <a:off x="7123113" y="335280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38" name="Rounded Rectangular Callout 237"/>
          <p:cNvSpPr/>
          <p:nvPr/>
        </p:nvSpPr>
        <p:spPr>
          <a:xfrm>
            <a:off x="7904163" y="342900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39" name="Rounded Rectangular Callout 238"/>
          <p:cNvSpPr/>
          <p:nvPr/>
        </p:nvSpPr>
        <p:spPr>
          <a:xfrm>
            <a:off x="4143375" y="239553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40" name="Rounded Rectangular Callout 239"/>
          <p:cNvSpPr/>
          <p:nvPr/>
        </p:nvSpPr>
        <p:spPr>
          <a:xfrm>
            <a:off x="5556250" y="417353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41" name="Rounded Rectangular Callout 240"/>
          <p:cNvSpPr/>
          <p:nvPr/>
        </p:nvSpPr>
        <p:spPr>
          <a:xfrm>
            <a:off x="4254500" y="18573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42" name="Rounded Rectangular Callout 241"/>
          <p:cNvSpPr/>
          <p:nvPr/>
        </p:nvSpPr>
        <p:spPr>
          <a:xfrm>
            <a:off x="6357938" y="36083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43" name="Rounded Rectangular Callout 242"/>
          <p:cNvSpPr/>
          <p:nvPr/>
        </p:nvSpPr>
        <p:spPr>
          <a:xfrm>
            <a:off x="2609850" y="418306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44" name="Rounded Rectangular Callout 243"/>
          <p:cNvSpPr/>
          <p:nvPr/>
        </p:nvSpPr>
        <p:spPr>
          <a:xfrm>
            <a:off x="4949825" y="279876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45" name="Rounded Rectangular Callout 244"/>
          <p:cNvSpPr/>
          <p:nvPr/>
        </p:nvSpPr>
        <p:spPr>
          <a:xfrm>
            <a:off x="6237288" y="4814888"/>
            <a:ext cx="652462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46" name="Rounded Rectangular Callout 245"/>
          <p:cNvSpPr/>
          <p:nvPr/>
        </p:nvSpPr>
        <p:spPr>
          <a:xfrm>
            <a:off x="7018338" y="489267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47" name="Rounded Rectangular Callout 246"/>
          <p:cNvSpPr/>
          <p:nvPr/>
        </p:nvSpPr>
        <p:spPr>
          <a:xfrm>
            <a:off x="3259138" y="385762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48" name="Rounded Rectangular Callout 247"/>
          <p:cNvSpPr/>
          <p:nvPr/>
        </p:nvSpPr>
        <p:spPr>
          <a:xfrm>
            <a:off x="1695450" y="222885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49" name="Rounded Rectangular Callout 248"/>
          <p:cNvSpPr/>
          <p:nvPr/>
        </p:nvSpPr>
        <p:spPr>
          <a:xfrm>
            <a:off x="3370263" y="164782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50" name="Rounded Rectangular Callout 249"/>
          <p:cNvSpPr/>
          <p:nvPr/>
        </p:nvSpPr>
        <p:spPr>
          <a:xfrm>
            <a:off x="5076825" y="25288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51" name="Rounded Rectangular Callout 250"/>
          <p:cNvSpPr/>
          <p:nvPr/>
        </p:nvSpPr>
        <p:spPr>
          <a:xfrm>
            <a:off x="3625850" y="4960938"/>
            <a:ext cx="652463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52" name="Rounded Rectangular Callout 251"/>
          <p:cNvSpPr/>
          <p:nvPr/>
        </p:nvSpPr>
        <p:spPr>
          <a:xfrm>
            <a:off x="3524250" y="344170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53" name="Rounded Rectangular Callout 252"/>
          <p:cNvSpPr/>
          <p:nvPr/>
        </p:nvSpPr>
        <p:spPr>
          <a:xfrm>
            <a:off x="6965950" y="7762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54" name="Rounded Rectangular Callout 253"/>
          <p:cNvSpPr/>
          <p:nvPr/>
        </p:nvSpPr>
        <p:spPr>
          <a:xfrm>
            <a:off x="7713663" y="125412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55" name="Rounded Rectangular Callout 254"/>
          <p:cNvSpPr/>
          <p:nvPr/>
        </p:nvSpPr>
        <p:spPr>
          <a:xfrm>
            <a:off x="4533900" y="1343025"/>
            <a:ext cx="650875" cy="504825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56" name="Rounded Rectangular Callout 255"/>
          <p:cNvSpPr/>
          <p:nvPr/>
        </p:nvSpPr>
        <p:spPr>
          <a:xfrm>
            <a:off x="7394575" y="229711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57" name="Rounded Rectangular Callout 256"/>
          <p:cNvSpPr/>
          <p:nvPr/>
        </p:nvSpPr>
        <p:spPr>
          <a:xfrm>
            <a:off x="7275513" y="350520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58" name="Rounded Rectangular Callout 257"/>
          <p:cNvSpPr/>
          <p:nvPr/>
        </p:nvSpPr>
        <p:spPr>
          <a:xfrm>
            <a:off x="5102225" y="295116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59" name="Rounded Rectangular Callout 258"/>
          <p:cNvSpPr/>
          <p:nvPr/>
        </p:nvSpPr>
        <p:spPr>
          <a:xfrm>
            <a:off x="3411538" y="401002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60" name="Rounded Rectangular Callout 259"/>
          <p:cNvSpPr/>
          <p:nvPr/>
        </p:nvSpPr>
        <p:spPr>
          <a:xfrm>
            <a:off x="3676650" y="243205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61" name="Rounded Rectangular Callout 260"/>
          <p:cNvSpPr/>
          <p:nvPr/>
        </p:nvSpPr>
        <p:spPr>
          <a:xfrm>
            <a:off x="2227263" y="486410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62" name="Rounded Rectangular Callout 261"/>
          <p:cNvSpPr/>
          <p:nvPr/>
        </p:nvSpPr>
        <p:spPr>
          <a:xfrm>
            <a:off x="2124075" y="334486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63" name="Rounded Rectangular Callout 262"/>
          <p:cNvSpPr/>
          <p:nvPr/>
        </p:nvSpPr>
        <p:spPr>
          <a:xfrm>
            <a:off x="5565775" y="67945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64" name="Rounded Rectangular Callout 263"/>
          <p:cNvSpPr/>
          <p:nvPr/>
        </p:nvSpPr>
        <p:spPr>
          <a:xfrm>
            <a:off x="6313488" y="11572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65" name="Rounded Rectangular Callout 264"/>
          <p:cNvSpPr/>
          <p:nvPr/>
        </p:nvSpPr>
        <p:spPr>
          <a:xfrm>
            <a:off x="3135313" y="124777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66" name="Rounded Rectangular Callout 265"/>
          <p:cNvSpPr/>
          <p:nvPr/>
        </p:nvSpPr>
        <p:spPr>
          <a:xfrm>
            <a:off x="5995988" y="220027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67" name="Rounded Rectangular Callout 266"/>
          <p:cNvSpPr/>
          <p:nvPr/>
        </p:nvSpPr>
        <p:spPr>
          <a:xfrm>
            <a:off x="5875338" y="340836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68" name="Rounded Rectangular Callout 267"/>
          <p:cNvSpPr/>
          <p:nvPr/>
        </p:nvSpPr>
        <p:spPr>
          <a:xfrm>
            <a:off x="3702050" y="285432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69" name="Rounded Rectangular Callout 268"/>
          <p:cNvSpPr/>
          <p:nvPr/>
        </p:nvSpPr>
        <p:spPr>
          <a:xfrm>
            <a:off x="2011363" y="39131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70" name="Rounded Rectangular Callout 269"/>
          <p:cNvSpPr/>
          <p:nvPr/>
        </p:nvSpPr>
        <p:spPr>
          <a:xfrm>
            <a:off x="5324475" y="287813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71" name="Rounded Rectangular Callout 270"/>
          <p:cNvSpPr/>
          <p:nvPr/>
        </p:nvSpPr>
        <p:spPr>
          <a:xfrm>
            <a:off x="3875088" y="53101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72" name="Rounded Rectangular Callout 271"/>
          <p:cNvSpPr/>
          <p:nvPr/>
        </p:nvSpPr>
        <p:spPr>
          <a:xfrm>
            <a:off x="3771900" y="3789363"/>
            <a:ext cx="650875" cy="504825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73" name="Rounded Rectangular Callout 272"/>
          <p:cNvSpPr/>
          <p:nvPr/>
        </p:nvSpPr>
        <p:spPr>
          <a:xfrm>
            <a:off x="7213600" y="112553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74" name="Rounded Rectangular Callout 273"/>
          <p:cNvSpPr/>
          <p:nvPr/>
        </p:nvSpPr>
        <p:spPr>
          <a:xfrm>
            <a:off x="7961313" y="160337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75" name="Rounded Rectangular Callout 274"/>
          <p:cNvSpPr/>
          <p:nvPr/>
        </p:nvSpPr>
        <p:spPr>
          <a:xfrm>
            <a:off x="4783138" y="169227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76" name="Rounded Rectangular Callout 275"/>
          <p:cNvSpPr/>
          <p:nvPr/>
        </p:nvSpPr>
        <p:spPr>
          <a:xfrm>
            <a:off x="7642225" y="264636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77" name="Rounded Rectangular Callout 276"/>
          <p:cNvSpPr/>
          <p:nvPr/>
        </p:nvSpPr>
        <p:spPr>
          <a:xfrm>
            <a:off x="7523163" y="3852863"/>
            <a:ext cx="650875" cy="504825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78" name="Rounded Rectangular Callout 277"/>
          <p:cNvSpPr/>
          <p:nvPr/>
        </p:nvSpPr>
        <p:spPr>
          <a:xfrm>
            <a:off x="5349875" y="330041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79" name="Rounded Rectangular Callout 278"/>
          <p:cNvSpPr/>
          <p:nvPr/>
        </p:nvSpPr>
        <p:spPr>
          <a:xfrm>
            <a:off x="3659188" y="435927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80" name="Rounded Rectangular Callout 279"/>
          <p:cNvSpPr/>
          <p:nvPr/>
        </p:nvSpPr>
        <p:spPr>
          <a:xfrm>
            <a:off x="2359025" y="2125663"/>
            <a:ext cx="650875" cy="504825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81" name="Rounded Rectangular Callout 280"/>
          <p:cNvSpPr/>
          <p:nvPr/>
        </p:nvSpPr>
        <p:spPr>
          <a:xfrm>
            <a:off x="909638" y="4557713"/>
            <a:ext cx="650875" cy="504825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82" name="Rounded Rectangular Callout 281"/>
          <p:cNvSpPr/>
          <p:nvPr/>
        </p:nvSpPr>
        <p:spPr>
          <a:xfrm>
            <a:off x="806450" y="3038475"/>
            <a:ext cx="652463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83" name="Rounded Rectangular Callout 282"/>
          <p:cNvSpPr/>
          <p:nvPr/>
        </p:nvSpPr>
        <p:spPr>
          <a:xfrm>
            <a:off x="4249738" y="37306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84" name="Rounded Rectangular Callout 283"/>
          <p:cNvSpPr/>
          <p:nvPr/>
        </p:nvSpPr>
        <p:spPr>
          <a:xfrm>
            <a:off x="4997450" y="85090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85" name="Rounded Rectangular Callout 284"/>
          <p:cNvSpPr/>
          <p:nvPr/>
        </p:nvSpPr>
        <p:spPr>
          <a:xfrm>
            <a:off x="1817688" y="9413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86" name="Rounded Rectangular Callout 285"/>
          <p:cNvSpPr/>
          <p:nvPr/>
        </p:nvSpPr>
        <p:spPr>
          <a:xfrm>
            <a:off x="4678363" y="189547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87" name="Rounded Rectangular Callout 286"/>
          <p:cNvSpPr/>
          <p:nvPr/>
        </p:nvSpPr>
        <p:spPr>
          <a:xfrm>
            <a:off x="4557713" y="310197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88" name="Rounded Rectangular Callout 287"/>
          <p:cNvSpPr/>
          <p:nvPr/>
        </p:nvSpPr>
        <p:spPr>
          <a:xfrm>
            <a:off x="2384425" y="254952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89" name="Rounded Rectangular Callout 288"/>
          <p:cNvSpPr/>
          <p:nvPr/>
        </p:nvSpPr>
        <p:spPr>
          <a:xfrm>
            <a:off x="693738" y="36083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90" name="Rounded Rectangular Callout 289"/>
          <p:cNvSpPr/>
          <p:nvPr/>
        </p:nvSpPr>
        <p:spPr>
          <a:xfrm>
            <a:off x="5229225" y="26812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91" name="Rounded Rectangular Callout 290"/>
          <p:cNvSpPr/>
          <p:nvPr/>
        </p:nvSpPr>
        <p:spPr>
          <a:xfrm>
            <a:off x="3778250" y="5113338"/>
            <a:ext cx="652463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92" name="Rounded Rectangular Callout 291"/>
          <p:cNvSpPr/>
          <p:nvPr/>
        </p:nvSpPr>
        <p:spPr>
          <a:xfrm>
            <a:off x="3676650" y="359410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93" name="Rounded Rectangular Callout 292"/>
          <p:cNvSpPr/>
          <p:nvPr/>
        </p:nvSpPr>
        <p:spPr>
          <a:xfrm>
            <a:off x="7118350" y="92868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94" name="Rounded Rectangular Callout 293"/>
          <p:cNvSpPr/>
          <p:nvPr/>
        </p:nvSpPr>
        <p:spPr>
          <a:xfrm>
            <a:off x="7866063" y="140652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95" name="Rounded Rectangular Callout 294"/>
          <p:cNvSpPr/>
          <p:nvPr/>
        </p:nvSpPr>
        <p:spPr>
          <a:xfrm>
            <a:off x="4686300" y="1495425"/>
            <a:ext cx="650875" cy="504825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96" name="Rounded Rectangular Callout 295"/>
          <p:cNvSpPr/>
          <p:nvPr/>
        </p:nvSpPr>
        <p:spPr>
          <a:xfrm>
            <a:off x="7546975" y="244951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97" name="Rounded Rectangular Callout 296"/>
          <p:cNvSpPr/>
          <p:nvPr/>
        </p:nvSpPr>
        <p:spPr>
          <a:xfrm>
            <a:off x="7427913" y="365760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298" name="Rounded Rectangular Callout 297"/>
          <p:cNvSpPr/>
          <p:nvPr/>
        </p:nvSpPr>
        <p:spPr>
          <a:xfrm>
            <a:off x="5254625" y="3103563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299" name="Rounded Rectangular Callout 298"/>
          <p:cNvSpPr/>
          <p:nvPr/>
        </p:nvSpPr>
        <p:spPr>
          <a:xfrm>
            <a:off x="3563938" y="416242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925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975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25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075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175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225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1275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325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375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425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1475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1575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1625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16750"/>
                            </p:stCondLst>
                            <p:childTnLst>
                              <p:par>
                                <p:cTn id="2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1725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1775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18250"/>
                            </p:stCondLst>
                            <p:childTnLst>
                              <p:par>
                                <p:cTn id="2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18750"/>
                            </p:stCondLst>
                            <p:childTnLst>
                              <p:par>
                                <p:cTn id="2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19250"/>
                            </p:stCondLst>
                            <p:childTnLst>
                              <p:par>
                                <p:cTn id="2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19750"/>
                            </p:stCondLst>
                            <p:childTnLst>
                              <p:par>
                                <p:cTn id="2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20250"/>
                            </p:stCondLst>
                            <p:childTnLst>
                              <p:par>
                                <p:cTn id="2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20750"/>
                            </p:stCondLst>
                            <p:childTnLst>
                              <p:par>
                                <p:cTn id="2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21250"/>
                            </p:stCondLst>
                            <p:childTnLst>
                              <p:par>
                                <p:cTn id="2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2225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2275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2325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2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2375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2425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2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2475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3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2525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3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2575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3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2625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3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2675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3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2725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3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2775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3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2825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3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2875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298" grpId="0" animBg="1"/>
      <p:bldP spid="2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512763"/>
            <a:ext cx="116522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8" y="179228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1517650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84943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457325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2741613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738" y="3895725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4287838"/>
            <a:ext cx="1163637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1422400" y="26035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2700338" y="90487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704850" y="2317750"/>
            <a:ext cx="652463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5554663" y="1036638"/>
            <a:ext cx="650875" cy="503237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1901825" y="128905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2484438" y="3895725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7699375" y="1206500"/>
            <a:ext cx="650875" cy="50323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yes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6602413" y="3424238"/>
            <a:ext cx="650875" cy="504825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89517" y="5803588"/>
            <a:ext cx="327320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Sampling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design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 sample refers to the method used to choose the sample from the population.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sample designs can produce misleading conclusions.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tx1">
                <a:lumMod val="65000"/>
                <a:lumOff val="35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BAD Sampling Methods!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sz="4000" dirty="0" smtClean="0"/>
              <a:t>Voluntary Response Sample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4000" dirty="0" smtClean="0"/>
              <a:t>Convenience Sample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86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228600" y="115888"/>
            <a:ext cx="822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>
                <a:latin typeface="Calibri" panose="020F0502020204030204" pitchFamily="34" charset="0"/>
              </a:rPr>
              <a:t>Bad sampling method #1</a:t>
            </a:r>
            <a:r>
              <a:rPr lang="en-US" sz="3200"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630382" y="2057400"/>
            <a:ext cx="74676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Voluntary Response Sample</a:t>
            </a:r>
          </a:p>
        </p:txBody>
      </p:sp>
      <p:sp>
        <p:nvSpPr>
          <p:cNvPr id="2" name="Rectangle 1"/>
          <p:cNvSpPr/>
          <p:nvPr/>
        </p:nvSpPr>
        <p:spPr>
          <a:xfrm>
            <a:off x="794935" y="4436026"/>
            <a:ext cx="713849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Participants simply self-select into the study</a:t>
            </a:r>
          </a:p>
          <a:p>
            <a:pPr algn="ctr"/>
            <a:endParaRPr lang="en-US" sz="2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Example: Radio station survey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509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53290.0"/>
</version>
</file>

<file path=customXml/itemProps1.xml><?xml version="1.0" encoding="utf-8"?>
<ds:datastoreItem xmlns:ds="http://schemas.openxmlformats.org/officeDocument/2006/customXml" ds:itemID="{ADEF1C8E-593D-47A1-BA73-F307EF392CC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1238</TotalTime>
  <Words>901</Words>
  <Application>Microsoft Office PowerPoint</Application>
  <PresentationFormat>On-screen Show (4:3)</PresentationFormat>
  <Paragraphs>264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BAD Sampling Methods!</vt:lpstr>
      <vt:lpstr>PowerPoint Presentation</vt:lpstr>
      <vt:lpstr>PowerPoint Presentation</vt:lpstr>
      <vt:lpstr>PowerPoint Presentation</vt:lpstr>
      <vt:lpstr>PowerPoint Presentation</vt:lpstr>
      <vt:lpstr>Results of Poor Sampling Methods</vt:lpstr>
      <vt:lpstr>GOOD SAMPLING METHODS!!!</vt:lpstr>
      <vt:lpstr> Simple Random Sample (SRS)</vt:lpstr>
      <vt:lpstr>How to take a Simple Random Sample (SRS)</vt:lpstr>
      <vt:lpstr>PowerPoint Presentation</vt:lpstr>
      <vt:lpstr>Joan’s Accounting Firm</vt:lpstr>
      <vt:lpstr>PowerPoint Presentation</vt:lpstr>
      <vt:lpstr>1. Give each client a numerical label</vt:lpstr>
      <vt:lpstr>PowerPoint Presentation</vt:lpstr>
      <vt:lpstr>2. Stopping Rule</vt:lpstr>
      <vt:lpstr>3.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Multistage Sampling</vt:lpstr>
      <vt:lpstr>PowerPoint Presentation</vt:lpstr>
      <vt:lpstr>Problems with surveys (even when sampling methods are good)</vt:lpstr>
      <vt:lpstr>Sampling Error and Sampling Variability</vt:lpstr>
      <vt:lpstr>Sampling</vt:lpstr>
      <vt:lpstr>HW#1</vt:lpstr>
      <vt:lpstr>Simple Random Sample?</vt:lpstr>
    </vt:vector>
  </TitlesOfParts>
  <Company>nsd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aspireone</dc:creator>
  <cp:lastModifiedBy>Skaff, Kristen</cp:lastModifiedBy>
  <cp:revision>49</cp:revision>
  <dcterms:created xsi:type="dcterms:W3CDTF">2009-10-30T01:41:38Z</dcterms:created>
  <dcterms:modified xsi:type="dcterms:W3CDTF">2015-10-08T22:08:32Z</dcterms:modified>
</cp:coreProperties>
</file>