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34"/>
  </p:sldMasterIdLst>
  <p:notesMasterIdLst>
    <p:notesMasterId r:id="rId60"/>
  </p:notesMasterIdLst>
  <p:sldIdLst>
    <p:sldId id="295" r:id="rId35"/>
    <p:sldId id="296" r:id="rId36"/>
    <p:sldId id="297" r:id="rId37"/>
    <p:sldId id="298" r:id="rId38"/>
    <p:sldId id="299" r:id="rId39"/>
    <p:sldId id="274" r:id="rId40"/>
    <p:sldId id="293" r:id="rId41"/>
    <p:sldId id="300" r:id="rId42"/>
    <p:sldId id="265" r:id="rId43"/>
    <p:sldId id="280" r:id="rId44"/>
    <p:sldId id="281" r:id="rId45"/>
    <p:sldId id="282" r:id="rId46"/>
    <p:sldId id="283" r:id="rId47"/>
    <p:sldId id="266" r:id="rId48"/>
    <p:sldId id="267" r:id="rId49"/>
    <p:sldId id="268" r:id="rId50"/>
    <p:sldId id="269" r:id="rId51"/>
    <p:sldId id="288" r:id="rId52"/>
    <p:sldId id="275" r:id="rId53"/>
    <p:sldId id="284" r:id="rId54"/>
    <p:sldId id="291" r:id="rId55"/>
    <p:sldId id="289" r:id="rId56"/>
    <p:sldId id="271" r:id="rId57"/>
    <p:sldId id="272" r:id="rId58"/>
    <p:sldId id="273" r:id="rId59"/>
  </p:sldIdLst>
  <p:sldSz cx="9144000" cy="6858000" type="screen4x3"/>
  <p:notesSz cx="6858000" cy="9144000"/>
  <p:custDataLst>
    <p:custData r:id="rId5"/>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5.xml"/><Relationship Id="rId21" Type="http://schemas.openxmlformats.org/officeDocument/2006/relationships/customXml" Target="../customXml/item21.xml"/><Relationship Id="rId34" Type="http://schemas.openxmlformats.org/officeDocument/2006/relationships/slideMaster" Target="slideMasters/slideMaster1.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61"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1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A22CF56-4D4A-4105-BBE0-710C68152AF0}" type="datetimeFigureOut">
              <a:rPr lang="en-US"/>
              <a:pPr>
                <a:defRPr/>
              </a:pPr>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5C436851-2B15-428E-99B4-148EC4113944}" type="slidenum">
              <a:rPr lang="en-US"/>
              <a:pPr>
                <a:defRPr/>
              </a:pPr>
              <a:t>‹#›</a:t>
            </a:fld>
            <a:endParaRPr lang="en-US"/>
          </a:p>
        </p:txBody>
      </p:sp>
    </p:spTree>
    <p:extLst>
      <p:ext uri="{BB962C8B-B14F-4D97-AF65-F5344CB8AC3E}">
        <p14:creationId xmlns:p14="http://schemas.microsoft.com/office/powerpoint/2010/main" val="1337402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6AB89B-2634-4429-8025-870CCBE51205}" type="slidenum">
              <a:rPr lang="en-US"/>
              <a:pPr>
                <a:defRPr/>
              </a:pPr>
              <a:t>‹#›</a:t>
            </a:fld>
            <a:endParaRPr lang="en-US"/>
          </a:p>
        </p:txBody>
      </p:sp>
    </p:spTree>
    <p:extLst>
      <p:ext uri="{BB962C8B-B14F-4D97-AF65-F5344CB8AC3E}">
        <p14:creationId xmlns:p14="http://schemas.microsoft.com/office/powerpoint/2010/main" val="289973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33D67A-1DAA-4B74-95B2-BD3057A8451F}" type="slidenum">
              <a:rPr lang="en-US"/>
              <a:pPr>
                <a:defRPr/>
              </a:pPr>
              <a:t>‹#›</a:t>
            </a:fld>
            <a:endParaRPr lang="en-US"/>
          </a:p>
        </p:txBody>
      </p:sp>
    </p:spTree>
    <p:extLst>
      <p:ext uri="{BB962C8B-B14F-4D97-AF65-F5344CB8AC3E}">
        <p14:creationId xmlns:p14="http://schemas.microsoft.com/office/powerpoint/2010/main" val="378654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91F356-E32D-4262-8C4C-A8A4D0D94007}" type="slidenum">
              <a:rPr lang="en-US"/>
              <a:pPr>
                <a:defRPr/>
              </a:pPr>
              <a:t>‹#›</a:t>
            </a:fld>
            <a:endParaRPr lang="en-US"/>
          </a:p>
        </p:txBody>
      </p:sp>
    </p:spTree>
    <p:extLst>
      <p:ext uri="{BB962C8B-B14F-4D97-AF65-F5344CB8AC3E}">
        <p14:creationId xmlns:p14="http://schemas.microsoft.com/office/powerpoint/2010/main" val="15079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5E5478-9C81-40E4-B0F3-419132E592EC}" type="slidenum">
              <a:rPr lang="en-US"/>
              <a:pPr>
                <a:defRPr/>
              </a:pPr>
              <a:t>‹#›</a:t>
            </a:fld>
            <a:endParaRPr lang="en-US"/>
          </a:p>
        </p:txBody>
      </p:sp>
    </p:spTree>
    <p:extLst>
      <p:ext uri="{BB962C8B-B14F-4D97-AF65-F5344CB8AC3E}">
        <p14:creationId xmlns:p14="http://schemas.microsoft.com/office/powerpoint/2010/main" val="228598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55A656-ACB3-49D9-BBC9-7AB1666ED421}" type="slidenum">
              <a:rPr lang="en-US"/>
              <a:pPr>
                <a:defRPr/>
              </a:pPr>
              <a:t>‹#›</a:t>
            </a:fld>
            <a:endParaRPr lang="en-US"/>
          </a:p>
        </p:txBody>
      </p:sp>
    </p:spTree>
    <p:extLst>
      <p:ext uri="{BB962C8B-B14F-4D97-AF65-F5344CB8AC3E}">
        <p14:creationId xmlns:p14="http://schemas.microsoft.com/office/powerpoint/2010/main" val="308456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CEE564-C2F2-4F8D-845F-BEA72A7391BA}" type="slidenum">
              <a:rPr lang="en-US"/>
              <a:pPr>
                <a:defRPr/>
              </a:pPr>
              <a:t>‹#›</a:t>
            </a:fld>
            <a:endParaRPr lang="en-US"/>
          </a:p>
        </p:txBody>
      </p:sp>
    </p:spTree>
    <p:extLst>
      <p:ext uri="{BB962C8B-B14F-4D97-AF65-F5344CB8AC3E}">
        <p14:creationId xmlns:p14="http://schemas.microsoft.com/office/powerpoint/2010/main" val="417937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685F89-838A-4735-B339-0BD1148866B7}" type="slidenum">
              <a:rPr lang="en-US"/>
              <a:pPr>
                <a:defRPr/>
              </a:pPr>
              <a:t>‹#›</a:t>
            </a:fld>
            <a:endParaRPr lang="en-US"/>
          </a:p>
        </p:txBody>
      </p:sp>
    </p:spTree>
    <p:extLst>
      <p:ext uri="{BB962C8B-B14F-4D97-AF65-F5344CB8AC3E}">
        <p14:creationId xmlns:p14="http://schemas.microsoft.com/office/powerpoint/2010/main" val="10611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1D0AD5-1145-4793-B570-F61AAAB0E442}" type="slidenum">
              <a:rPr lang="en-US"/>
              <a:pPr>
                <a:defRPr/>
              </a:pPr>
              <a:t>‹#›</a:t>
            </a:fld>
            <a:endParaRPr lang="en-US"/>
          </a:p>
        </p:txBody>
      </p:sp>
    </p:spTree>
    <p:extLst>
      <p:ext uri="{BB962C8B-B14F-4D97-AF65-F5344CB8AC3E}">
        <p14:creationId xmlns:p14="http://schemas.microsoft.com/office/powerpoint/2010/main" val="38278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69C13D-3A1F-4BDB-8F07-5FF70DF694E0}" type="slidenum">
              <a:rPr lang="en-US"/>
              <a:pPr>
                <a:defRPr/>
              </a:pPr>
              <a:t>‹#›</a:t>
            </a:fld>
            <a:endParaRPr lang="en-US"/>
          </a:p>
        </p:txBody>
      </p:sp>
    </p:spTree>
    <p:extLst>
      <p:ext uri="{BB962C8B-B14F-4D97-AF65-F5344CB8AC3E}">
        <p14:creationId xmlns:p14="http://schemas.microsoft.com/office/powerpoint/2010/main" val="45234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7A6884-8AC9-435D-A930-68E8A6F9A070}" type="slidenum">
              <a:rPr lang="en-US"/>
              <a:pPr>
                <a:defRPr/>
              </a:pPr>
              <a:t>‹#›</a:t>
            </a:fld>
            <a:endParaRPr lang="en-US"/>
          </a:p>
        </p:txBody>
      </p:sp>
    </p:spTree>
    <p:extLst>
      <p:ext uri="{BB962C8B-B14F-4D97-AF65-F5344CB8AC3E}">
        <p14:creationId xmlns:p14="http://schemas.microsoft.com/office/powerpoint/2010/main" val="129080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AED4E9-012C-43D6-AA64-DF2ECD8F8185}" type="slidenum">
              <a:rPr lang="en-US"/>
              <a:pPr>
                <a:defRPr/>
              </a:pPr>
              <a:t>‹#›</a:t>
            </a:fld>
            <a:endParaRPr lang="en-US"/>
          </a:p>
        </p:txBody>
      </p:sp>
    </p:spTree>
    <p:extLst>
      <p:ext uri="{BB962C8B-B14F-4D97-AF65-F5344CB8AC3E}">
        <p14:creationId xmlns:p14="http://schemas.microsoft.com/office/powerpoint/2010/main" val="20160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EFF94B47-6546-4A8A-B57E-88BF7B17C8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control" Target="../activeX/activeX2.xml"/><Relationship Id="rId7"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5" Type="http://schemas.openxmlformats.org/officeDocument/2006/relationships/control" Target="../activeX/activeX4.xml"/><Relationship Id="rId4" Type="http://schemas.openxmlformats.org/officeDocument/2006/relationships/control" Target="../activeX/activeX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2831" t="19836" r="31988" b="60151"/>
          <a:stretch/>
        </p:blipFill>
        <p:spPr bwMode="auto">
          <a:xfrm>
            <a:off x="609600" y="838200"/>
            <a:ext cx="833436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99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pPr eaLnBrk="1" hangingPunct="1">
              <a:defRPr/>
            </a:pPr>
            <a:r>
              <a:rPr lang="en-US" sz="4000" dirty="0" smtClean="0"/>
              <a:t>Principles of Experimental Design</a:t>
            </a:r>
          </a:p>
        </p:txBody>
      </p:sp>
      <p:sp>
        <p:nvSpPr>
          <p:cNvPr id="17411" name="Rectangle 3"/>
          <p:cNvSpPr>
            <a:spLocks noGrp="1" noChangeArrowheads="1"/>
          </p:cNvSpPr>
          <p:nvPr>
            <p:ph idx="1"/>
          </p:nvPr>
        </p:nvSpPr>
        <p:spPr>
          <a:xfrm>
            <a:off x="152400" y="838200"/>
            <a:ext cx="8229600" cy="3657600"/>
          </a:xfrm>
        </p:spPr>
        <p:txBody>
          <a:bodyPr/>
          <a:lstStyle/>
          <a:p>
            <a:pPr marL="0" indent="0" eaLnBrk="1" hangingPunct="1">
              <a:lnSpc>
                <a:spcPct val="90000"/>
              </a:lnSpc>
              <a:buNone/>
              <a:defRPr/>
            </a:pPr>
            <a:r>
              <a:rPr lang="en-US" sz="3200" b="1" dirty="0" smtClean="0"/>
              <a:t>1. Control</a:t>
            </a:r>
          </a:p>
          <a:p>
            <a:pPr lvl="1" eaLnBrk="1" hangingPunct="1">
              <a:lnSpc>
                <a:spcPct val="90000"/>
              </a:lnSpc>
              <a:defRPr/>
            </a:pPr>
            <a:r>
              <a:rPr lang="en-US" sz="2800" dirty="0" smtClean="0"/>
              <a:t>Minimize the effects of lurking variables by comparing several treatments in the same environment. (utilize placebos and control groups)</a:t>
            </a:r>
          </a:p>
          <a:p>
            <a:pPr lvl="1" eaLnBrk="1" hangingPunct="1">
              <a:lnSpc>
                <a:spcPct val="90000"/>
              </a:lnSpc>
              <a:defRPr/>
            </a:pPr>
            <a:r>
              <a:rPr lang="en-US" sz="2800" dirty="0" smtClean="0"/>
              <a:t>Placebo Effect: response to a dummy treatment</a:t>
            </a:r>
          </a:p>
        </p:txBody>
      </p:sp>
      <p:pic>
        <p:nvPicPr>
          <p:cNvPr id="13316" name="Picture 7" descr="http://evidencebasedliving.human.cornell.edu/wp-content/uploads/2011/04/control-gro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https://encrypted-tbn2.gstatic.com/images?q=tbn:ANd9GcQ25Y4b3nKeuPg3plNP5CCsfjHy5vYlrdQ2PqvI6J4RZ_cD5FSb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974182"/>
            <a:ext cx="2770188"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198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p:cTn id="11"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7411">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p:cTn id="15"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741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utelypoisoned.files.wordpress.com/2011/12/placebo_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8601"/>
            <a:ext cx="375788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54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4000" smtClean="0"/>
              <a:t>Principles of Experimental Design</a:t>
            </a:r>
          </a:p>
        </p:txBody>
      </p:sp>
      <p:sp>
        <p:nvSpPr>
          <p:cNvPr id="17411" name="Rectangle 3"/>
          <p:cNvSpPr>
            <a:spLocks noGrp="1" noChangeArrowheads="1"/>
          </p:cNvSpPr>
          <p:nvPr>
            <p:ph idx="1"/>
          </p:nvPr>
        </p:nvSpPr>
        <p:spPr>
          <a:xfrm>
            <a:off x="628650" y="1825625"/>
            <a:ext cx="7886700" cy="1755775"/>
          </a:xfrm>
        </p:spPr>
        <p:txBody>
          <a:bodyPr/>
          <a:lstStyle/>
          <a:p>
            <a:pPr marL="0" indent="0" eaLnBrk="1" hangingPunct="1">
              <a:lnSpc>
                <a:spcPct val="90000"/>
              </a:lnSpc>
              <a:buNone/>
              <a:defRPr/>
            </a:pPr>
            <a:r>
              <a:rPr lang="en-US" sz="3600" dirty="0" smtClean="0"/>
              <a:t>2. </a:t>
            </a:r>
            <a:r>
              <a:rPr lang="en-US" sz="3600" b="1" dirty="0" smtClean="0"/>
              <a:t>Replication</a:t>
            </a:r>
          </a:p>
          <a:p>
            <a:pPr lvl="1" eaLnBrk="1" hangingPunct="1">
              <a:lnSpc>
                <a:spcPct val="90000"/>
              </a:lnSpc>
              <a:defRPr/>
            </a:pPr>
            <a:r>
              <a:rPr lang="en-US" sz="3200" dirty="0" smtClean="0"/>
              <a:t>Use </a:t>
            </a:r>
            <a:r>
              <a:rPr lang="en-US" sz="3200" u="sng" dirty="0" smtClean="0"/>
              <a:t>many</a:t>
            </a:r>
            <a:r>
              <a:rPr lang="en-US" sz="3200" dirty="0" smtClean="0"/>
              <a:t> experimental units to reduce chance variation in the results</a:t>
            </a:r>
          </a:p>
        </p:txBody>
      </p:sp>
    </p:spTree>
    <p:extLst>
      <p:ext uri="{BB962C8B-B14F-4D97-AF65-F5344CB8AC3E}">
        <p14:creationId xmlns:p14="http://schemas.microsoft.com/office/powerpoint/2010/main" val="2082278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p:cTn id="13"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4000" smtClean="0"/>
              <a:t>Principles of Experimental Design</a:t>
            </a:r>
          </a:p>
        </p:txBody>
      </p:sp>
      <p:sp>
        <p:nvSpPr>
          <p:cNvPr id="17411" name="Rectangle 3"/>
          <p:cNvSpPr>
            <a:spLocks noGrp="1" noChangeArrowheads="1"/>
          </p:cNvSpPr>
          <p:nvPr>
            <p:ph idx="1"/>
          </p:nvPr>
        </p:nvSpPr>
        <p:spPr>
          <a:xfrm>
            <a:off x="457200" y="1905000"/>
            <a:ext cx="8534400" cy="2971800"/>
          </a:xfrm>
        </p:spPr>
        <p:txBody>
          <a:bodyPr/>
          <a:lstStyle/>
          <a:p>
            <a:pPr marL="0" indent="0" eaLnBrk="1" hangingPunct="1">
              <a:lnSpc>
                <a:spcPct val="90000"/>
              </a:lnSpc>
              <a:buNone/>
              <a:defRPr/>
            </a:pPr>
            <a:r>
              <a:rPr lang="en-US" sz="3200" b="1" dirty="0" smtClean="0"/>
              <a:t>3. Randomization</a:t>
            </a:r>
          </a:p>
          <a:p>
            <a:pPr lvl="1" eaLnBrk="1" hangingPunct="1">
              <a:lnSpc>
                <a:spcPct val="90000"/>
              </a:lnSpc>
              <a:defRPr/>
            </a:pPr>
            <a:r>
              <a:rPr lang="en-US" sz="2800" dirty="0" smtClean="0"/>
              <a:t>Use impersonal chance to assign experimental units to treatments.</a:t>
            </a:r>
          </a:p>
        </p:txBody>
      </p:sp>
    </p:spTree>
    <p:extLst>
      <p:ext uri="{BB962C8B-B14F-4D97-AF65-F5344CB8AC3E}">
        <p14:creationId xmlns:p14="http://schemas.microsoft.com/office/powerpoint/2010/main" val="2731531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p:cTn id="13"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304800"/>
            <a:ext cx="7886700" cy="1325563"/>
          </a:xfrm>
        </p:spPr>
        <p:txBody>
          <a:bodyPr/>
          <a:lstStyle/>
          <a:p>
            <a:r>
              <a:rPr lang="en-US" smtClean="0"/>
              <a:t>Types of Experimental Designs</a:t>
            </a:r>
          </a:p>
        </p:txBody>
      </p:sp>
      <p:sp>
        <p:nvSpPr>
          <p:cNvPr id="18435" name="Rectangle 3"/>
          <p:cNvSpPr>
            <a:spLocks noGrp="1" noChangeArrowheads="1"/>
          </p:cNvSpPr>
          <p:nvPr>
            <p:ph idx="1"/>
          </p:nvPr>
        </p:nvSpPr>
        <p:spPr bwMode="auto">
          <a:xfrm>
            <a:off x="-76200" y="609600"/>
            <a:ext cx="9144000" cy="2590800"/>
          </a:xfrm>
        </p:spPr>
        <p:txBody>
          <a:bodyPr wrap="square" numCol="1" anchor="t" anchorCtr="0" compatLnSpc="1">
            <a:prstTxWarp prst="textNoShape">
              <a:avLst/>
            </a:prstTxWarp>
            <a:normAutofit/>
          </a:bodyPr>
          <a:lstStyle/>
          <a:p>
            <a:r>
              <a:rPr lang="en-US" sz="2000" b="1" dirty="0" smtClean="0"/>
              <a:t>Completely Randomized Design</a:t>
            </a:r>
          </a:p>
          <a:p>
            <a:pPr lvl="1"/>
            <a:r>
              <a:rPr lang="en-US" sz="1600" dirty="0" smtClean="0"/>
              <a:t>aka a basic comparative experiment</a:t>
            </a:r>
          </a:p>
          <a:p>
            <a:pPr lvl="1"/>
            <a:r>
              <a:rPr lang="en-US" sz="1600" dirty="0" smtClean="0"/>
              <a:t>All experimental units are allocated at random among all the treatments</a:t>
            </a:r>
          </a:p>
          <a:p>
            <a:r>
              <a:rPr lang="en-US" sz="2000" dirty="0" smtClean="0"/>
              <a:t>Example:</a:t>
            </a:r>
          </a:p>
          <a:p>
            <a:pPr lvl="1"/>
            <a:r>
              <a:rPr lang="en-US" sz="1600" dirty="0" smtClean="0"/>
              <a:t>I want to test a new drug that supposedly lowers cholesterol. </a:t>
            </a:r>
          </a:p>
          <a:p>
            <a:pPr lvl="1"/>
            <a:r>
              <a:rPr lang="en-US" sz="1600" dirty="0" smtClean="0"/>
              <a:t>I decide to test two different treatments (100mg of the drug and 200mg of the drug) </a:t>
            </a:r>
          </a:p>
          <a:p>
            <a:pPr lvl="1"/>
            <a:r>
              <a:rPr lang="en-US" sz="1600" dirty="0" smtClean="0"/>
              <a:t>Include a control group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left)">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left)">
                                      <p:cBhvr>
                                        <p:cTn id="22" dur="500"/>
                                        <p:tgtEl>
                                          <p:spTgt spid="18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wipe(left)">
                                      <p:cBhvr>
                                        <p:cTn id="27" dur="500"/>
                                        <p:tgtEl>
                                          <p:spTgt spid="184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wipe(left)">
                                      <p:cBhvr>
                                        <p:cTn id="32" dur="500"/>
                                        <p:tgtEl>
                                          <p:spTgt spid="18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wipe(left)">
                                      <p:cBhvr>
                                        <p:cTn id="37"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Comparative Experiment</a:t>
            </a:r>
          </a:p>
        </p:txBody>
      </p:sp>
      <p:pic>
        <p:nvPicPr>
          <p:cNvPr id="819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322513"/>
            <a:ext cx="7886700" cy="3357562"/>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4800"/>
            <a:ext cx="7886700" cy="1325563"/>
          </a:xfrm>
        </p:spPr>
        <p:txBody>
          <a:bodyPr/>
          <a:lstStyle/>
          <a:p>
            <a:r>
              <a:rPr lang="en-US" smtClean="0"/>
              <a:t>Types of Experimental Designs</a:t>
            </a:r>
          </a:p>
        </p:txBody>
      </p:sp>
      <p:sp>
        <p:nvSpPr>
          <p:cNvPr id="20483" name="Rectangle 3"/>
          <p:cNvSpPr>
            <a:spLocks noGrp="1" noChangeArrowheads="1"/>
          </p:cNvSpPr>
          <p:nvPr>
            <p:ph idx="1"/>
          </p:nvPr>
        </p:nvSpPr>
        <p:spPr bwMode="auto">
          <a:xfrm>
            <a:off x="228600" y="609600"/>
            <a:ext cx="7886700" cy="2743200"/>
          </a:xfrm>
        </p:spPr>
        <p:txBody>
          <a:bodyPr wrap="square" numCol="1" anchor="t" anchorCtr="0" compatLnSpc="1">
            <a:prstTxWarp prst="textNoShape">
              <a:avLst/>
            </a:prstTxWarp>
            <a:normAutofit fontScale="92500" lnSpcReduction="10000"/>
          </a:bodyPr>
          <a:lstStyle/>
          <a:p>
            <a:r>
              <a:rPr lang="en-US" b="1" dirty="0" smtClean="0"/>
              <a:t>Block Design</a:t>
            </a:r>
          </a:p>
          <a:p>
            <a:pPr lvl="1"/>
            <a:r>
              <a:rPr lang="en-US" dirty="0" smtClean="0"/>
              <a:t>An experiment is conducted separately for different groups (blocks) of experimental units.</a:t>
            </a:r>
          </a:p>
          <a:p>
            <a:pPr lvl="1"/>
            <a:r>
              <a:rPr lang="en-US" dirty="0" smtClean="0"/>
              <a:t>Use blocks </a:t>
            </a:r>
            <a:r>
              <a:rPr lang="en-US" b="1" dirty="0" smtClean="0"/>
              <a:t>only if </a:t>
            </a:r>
            <a:r>
              <a:rPr lang="en-US" dirty="0" smtClean="0"/>
              <a:t>you expect certain groups of units/subjects to systematically affect the response to the treatments.</a:t>
            </a:r>
          </a:p>
          <a:p>
            <a:r>
              <a:rPr lang="en-US" dirty="0" smtClean="0"/>
              <a:t>Example:</a:t>
            </a:r>
          </a:p>
          <a:p>
            <a:pPr lvl="1"/>
            <a:r>
              <a:rPr lang="en-US" dirty="0" smtClean="0"/>
              <a:t>I want to test a new drug that supposedly lowers cholesterol. </a:t>
            </a:r>
          </a:p>
          <a:p>
            <a:pPr lvl="1"/>
            <a:r>
              <a:rPr lang="en-US" dirty="0" smtClean="0"/>
              <a:t>100mg of the drug, 200mg of the drug, control group</a:t>
            </a:r>
          </a:p>
          <a:p>
            <a:pPr lvl="1"/>
            <a:r>
              <a:rPr lang="en-US" b="1" dirty="0" smtClean="0"/>
              <a:t>I have reason to believe that subjects that are 65+ will react differently to the drug than subjects who are under 65. </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wd">
                                    <p:tmPct val="5000"/>
                                  </p:iterate>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048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2048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wd">
                                    <p:tmPct val="5000"/>
                                  </p:iterate>
                                  <p:childTnLst>
                                    <p:set>
                                      <p:cBhvr>
                                        <p:cTn id="14" dur="1" fill="hold">
                                          <p:stCondLst>
                                            <p:cond delay="0"/>
                                          </p:stCondLst>
                                        </p:cTn>
                                        <p:tgtEl>
                                          <p:spTgt spid="20483">
                                            <p:txEl>
                                              <p:pRg st="1" end="1"/>
                                            </p:txEl>
                                          </p:spTgt>
                                        </p:tgtEl>
                                        <p:attrNameLst>
                                          <p:attrName>style.visibility</p:attrName>
                                        </p:attrNameLst>
                                      </p:cBhvr>
                                      <p:to>
                                        <p:strVal val="visible"/>
                                      </p:to>
                                    </p:set>
                                    <p:anim calcmode="lin" valueType="num">
                                      <p:cBhvr>
                                        <p:cTn id="15"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048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0483">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2048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iterate type="wd">
                                    <p:tmPct val="5000"/>
                                  </p:iterate>
                                  <p:childTnLst>
                                    <p:set>
                                      <p:cBhvr>
                                        <p:cTn id="22" dur="1" fill="hold">
                                          <p:stCondLst>
                                            <p:cond delay="0"/>
                                          </p:stCondLst>
                                        </p:cTn>
                                        <p:tgtEl>
                                          <p:spTgt spid="20483">
                                            <p:txEl>
                                              <p:pRg st="2" end="2"/>
                                            </p:txEl>
                                          </p:spTgt>
                                        </p:tgtEl>
                                        <p:attrNameLst>
                                          <p:attrName>style.visibility</p:attrName>
                                        </p:attrNameLst>
                                      </p:cBhvr>
                                      <p:to>
                                        <p:strVal val="visible"/>
                                      </p:to>
                                    </p:set>
                                    <p:anim calcmode="lin" valueType="num">
                                      <p:cBhvr>
                                        <p:cTn id="23"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048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0483">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2048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wd">
                                    <p:tmPct val="5000"/>
                                  </p:iterate>
                                  <p:childTnLst>
                                    <p:set>
                                      <p:cBhvr>
                                        <p:cTn id="30" dur="1" fill="hold">
                                          <p:stCondLst>
                                            <p:cond delay="0"/>
                                          </p:stCondLst>
                                        </p:cTn>
                                        <p:tgtEl>
                                          <p:spTgt spid="20483">
                                            <p:txEl>
                                              <p:pRg st="3" end="3"/>
                                            </p:txEl>
                                          </p:spTgt>
                                        </p:tgtEl>
                                        <p:attrNameLst>
                                          <p:attrName>style.visibility</p:attrName>
                                        </p:attrNameLst>
                                      </p:cBhvr>
                                      <p:to>
                                        <p:strVal val="visible"/>
                                      </p:to>
                                    </p:set>
                                    <p:anim calcmode="lin" valueType="num">
                                      <p:cBhvr>
                                        <p:cTn id="31"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048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0483">
                                            <p:txEl>
                                              <p:pRg st="3" end="3"/>
                                            </p:txEl>
                                          </p:spTgt>
                                        </p:tgtEl>
                                        <p:attrNameLst>
                                          <p:attrName>style.rotation</p:attrName>
                                        </p:attrNameLst>
                                      </p:cBhvr>
                                      <p:tavLst>
                                        <p:tav tm="0">
                                          <p:val>
                                            <p:fltVal val="90"/>
                                          </p:val>
                                        </p:tav>
                                        <p:tav tm="100000">
                                          <p:val>
                                            <p:fltVal val="0"/>
                                          </p:val>
                                        </p:tav>
                                      </p:tavLst>
                                    </p:anim>
                                    <p:animEffect transition="in" filter="fade">
                                      <p:cBhvr>
                                        <p:cTn id="34" dur="500"/>
                                        <p:tgtEl>
                                          <p:spTgt spid="20483">
                                            <p:txEl>
                                              <p:pRg st="3" end="3"/>
                                            </p:txEl>
                                          </p:spTgt>
                                        </p:tgtEl>
                                      </p:cBhvr>
                                    </p:animEffect>
                                  </p:childTnLst>
                                </p:cTn>
                              </p:par>
                              <p:par>
                                <p:cTn id="35" presetID="31" presetClass="entr" presetSubtype="0" fill="hold" grpId="0" nodeType="withEffect">
                                  <p:stCondLst>
                                    <p:cond delay="0"/>
                                  </p:stCondLst>
                                  <p:iterate type="wd">
                                    <p:tmPct val="5000"/>
                                  </p:iterate>
                                  <p:childTnLst>
                                    <p:set>
                                      <p:cBhvr>
                                        <p:cTn id="36" dur="1" fill="hold">
                                          <p:stCondLst>
                                            <p:cond delay="0"/>
                                          </p:stCondLst>
                                        </p:cTn>
                                        <p:tgtEl>
                                          <p:spTgt spid="20483">
                                            <p:txEl>
                                              <p:pRg st="4" end="4"/>
                                            </p:txEl>
                                          </p:spTgt>
                                        </p:tgtEl>
                                        <p:attrNameLst>
                                          <p:attrName>style.visibility</p:attrName>
                                        </p:attrNameLst>
                                      </p:cBhvr>
                                      <p:to>
                                        <p:strVal val="visible"/>
                                      </p:to>
                                    </p:set>
                                    <p:anim calcmode="lin" valueType="num">
                                      <p:cBhvr>
                                        <p:cTn id="37" dur="500" fill="hold"/>
                                        <p:tgtEl>
                                          <p:spTgt spid="2048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0483">
                                            <p:txEl>
                                              <p:pRg st="4" end="4"/>
                                            </p:txEl>
                                          </p:spTgt>
                                        </p:tgtEl>
                                        <p:attrNameLst>
                                          <p:attrName>ppt_h</p:attrName>
                                        </p:attrNameLst>
                                      </p:cBhvr>
                                      <p:tavLst>
                                        <p:tav tm="0">
                                          <p:val>
                                            <p:fltVal val="0"/>
                                          </p:val>
                                        </p:tav>
                                        <p:tav tm="100000">
                                          <p:val>
                                            <p:strVal val="#ppt_h"/>
                                          </p:val>
                                        </p:tav>
                                      </p:tavLst>
                                    </p:anim>
                                    <p:anim calcmode="lin" valueType="num">
                                      <p:cBhvr>
                                        <p:cTn id="39" dur="500" fill="hold"/>
                                        <p:tgtEl>
                                          <p:spTgt spid="20483">
                                            <p:txEl>
                                              <p:pRg st="4" end="4"/>
                                            </p:txEl>
                                          </p:spTgt>
                                        </p:tgtEl>
                                        <p:attrNameLst>
                                          <p:attrName>style.rotation</p:attrName>
                                        </p:attrNameLst>
                                      </p:cBhvr>
                                      <p:tavLst>
                                        <p:tav tm="0">
                                          <p:val>
                                            <p:fltVal val="90"/>
                                          </p:val>
                                        </p:tav>
                                        <p:tav tm="100000">
                                          <p:val>
                                            <p:fltVal val="0"/>
                                          </p:val>
                                        </p:tav>
                                      </p:tavLst>
                                    </p:anim>
                                    <p:animEffect transition="in" filter="fade">
                                      <p:cBhvr>
                                        <p:cTn id="40" dur="500"/>
                                        <p:tgtEl>
                                          <p:spTgt spid="20483">
                                            <p:txEl>
                                              <p:pRg st="4" end="4"/>
                                            </p:txEl>
                                          </p:spTgt>
                                        </p:tgtEl>
                                      </p:cBhvr>
                                    </p:animEffect>
                                  </p:childTnLst>
                                </p:cTn>
                              </p:par>
                              <p:par>
                                <p:cTn id="41" presetID="31" presetClass="entr" presetSubtype="0" fill="hold" grpId="0" nodeType="withEffect">
                                  <p:stCondLst>
                                    <p:cond delay="0"/>
                                  </p:stCondLst>
                                  <p:iterate type="wd">
                                    <p:tmPct val="5000"/>
                                  </p:iterate>
                                  <p:childTnLst>
                                    <p:set>
                                      <p:cBhvr>
                                        <p:cTn id="42" dur="1" fill="hold">
                                          <p:stCondLst>
                                            <p:cond delay="0"/>
                                          </p:stCondLst>
                                        </p:cTn>
                                        <p:tgtEl>
                                          <p:spTgt spid="20483">
                                            <p:txEl>
                                              <p:pRg st="5" end="5"/>
                                            </p:txEl>
                                          </p:spTgt>
                                        </p:tgtEl>
                                        <p:attrNameLst>
                                          <p:attrName>style.visibility</p:attrName>
                                        </p:attrNameLst>
                                      </p:cBhvr>
                                      <p:to>
                                        <p:strVal val="visible"/>
                                      </p:to>
                                    </p:set>
                                    <p:anim calcmode="lin" valueType="num">
                                      <p:cBhvr>
                                        <p:cTn id="43" dur="500" fill="hold"/>
                                        <p:tgtEl>
                                          <p:spTgt spid="2048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0483">
                                            <p:txEl>
                                              <p:pRg st="5" end="5"/>
                                            </p:txEl>
                                          </p:spTgt>
                                        </p:tgtEl>
                                        <p:attrNameLst>
                                          <p:attrName>ppt_h</p:attrName>
                                        </p:attrNameLst>
                                      </p:cBhvr>
                                      <p:tavLst>
                                        <p:tav tm="0">
                                          <p:val>
                                            <p:fltVal val="0"/>
                                          </p:val>
                                        </p:tav>
                                        <p:tav tm="100000">
                                          <p:val>
                                            <p:strVal val="#ppt_h"/>
                                          </p:val>
                                        </p:tav>
                                      </p:tavLst>
                                    </p:anim>
                                    <p:anim calcmode="lin" valueType="num">
                                      <p:cBhvr>
                                        <p:cTn id="45" dur="500" fill="hold"/>
                                        <p:tgtEl>
                                          <p:spTgt spid="20483">
                                            <p:txEl>
                                              <p:pRg st="5" end="5"/>
                                            </p:txEl>
                                          </p:spTgt>
                                        </p:tgtEl>
                                        <p:attrNameLst>
                                          <p:attrName>style.rotation</p:attrName>
                                        </p:attrNameLst>
                                      </p:cBhvr>
                                      <p:tavLst>
                                        <p:tav tm="0">
                                          <p:val>
                                            <p:fltVal val="90"/>
                                          </p:val>
                                        </p:tav>
                                        <p:tav tm="100000">
                                          <p:val>
                                            <p:fltVal val="0"/>
                                          </p:val>
                                        </p:tav>
                                      </p:tavLst>
                                    </p:anim>
                                    <p:animEffect transition="in" filter="fade">
                                      <p:cBhvr>
                                        <p:cTn id="46" dur="500"/>
                                        <p:tgtEl>
                                          <p:spTgt spid="20483">
                                            <p:txEl>
                                              <p:pRg st="5" end="5"/>
                                            </p:txEl>
                                          </p:spTgt>
                                        </p:tgtEl>
                                      </p:cBhvr>
                                    </p:animEffect>
                                  </p:childTnLst>
                                </p:cTn>
                              </p:par>
                              <p:par>
                                <p:cTn id="47" presetID="31" presetClass="entr" presetSubtype="0" fill="hold" grpId="0" nodeType="withEffect">
                                  <p:stCondLst>
                                    <p:cond delay="0"/>
                                  </p:stCondLst>
                                  <p:iterate type="wd">
                                    <p:tmPct val="5000"/>
                                  </p:iterate>
                                  <p:childTnLst>
                                    <p:set>
                                      <p:cBhvr>
                                        <p:cTn id="48" dur="1" fill="hold">
                                          <p:stCondLst>
                                            <p:cond delay="0"/>
                                          </p:stCondLst>
                                        </p:cTn>
                                        <p:tgtEl>
                                          <p:spTgt spid="20483">
                                            <p:txEl>
                                              <p:pRg st="6" end="6"/>
                                            </p:txEl>
                                          </p:spTgt>
                                        </p:tgtEl>
                                        <p:attrNameLst>
                                          <p:attrName>style.visibility</p:attrName>
                                        </p:attrNameLst>
                                      </p:cBhvr>
                                      <p:to>
                                        <p:strVal val="visible"/>
                                      </p:to>
                                    </p:set>
                                    <p:anim calcmode="lin" valueType="num">
                                      <p:cBhvr>
                                        <p:cTn id="49" dur="500" fill="hold"/>
                                        <p:tgtEl>
                                          <p:spTgt spid="2048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0483">
                                            <p:txEl>
                                              <p:pRg st="6" end="6"/>
                                            </p:txEl>
                                          </p:spTgt>
                                        </p:tgtEl>
                                        <p:attrNameLst>
                                          <p:attrName>ppt_h</p:attrName>
                                        </p:attrNameLst>
                                      </p:cBhvr>
                                      <p:tavLst>
                                        <p:tav tm="0">
                                          <p:val>
                                            <p:fltVal val="0"/>
                                          </p:val>
                                        </p:tav>
                                        <p:tav tm="100000">
                                          <p:val>
                                            <p:strVal val="#ppt_h"/>
                                          </p:val>
                                        </p:tav>
                                      </p:tavLst>
                                    </p:anim>
                                    <p:anim calcmode="lin" valueType="num">
                                      <p:cBhvr>
                                        <p:cTn id="51" dur="500" fill="hold"/>
                                        <p:tgtEl>
                                          <p:spTgt spid="20483">
                                            <p:txEl>
                                              <p:pRg st="6" end="6"/>
                                            </p:txEl>
                                          </p:spTgt>
                                        </p:tgtEl>
                                        <p:attrNameLst>
                                          <p:attrName>style.rotation</p:attrName>
                                        </p:attrNameLst>
                                      </p:cBhvr>
                                      <p:tavLst>
                                        <p:tav tm="0">
                                          <p:val>
                                            <p:fltVal val="90"/>
                                          </p:val>
                                        </p:tav>
                                        <p:tav tm="100000">
                                          <p:val>
                                            <p:fltVal val="0"/>
                                          </p:val>
                                        </p:tav>
                                      </p:tavLst>
                                    </p:anim>
                                    <p:animEffect transition="in" filter="fade">
                                      <p:cBhvr>
                                        <p:cTn id="52"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152400"/>
            <a:ext cx="7886700" cy="1325563"/>
          </a:xfrm>
        </p:spPr>
        <p:txBody>
          <a:bodyPr/>
          <a:lstStyle/>
          <a:p>
            <a:r>
              <a:rPr lang="en-US" dirty="0" smtClean="0"/>
              <a:t>Block Design</a:t>
            </a:r>
          </a:p>
        </p:txBody>
      </p:sp>
      <p:pic>
        <p:nvPicPr>
          <p:cNvPr id="1024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7280275" cy="4859338"/>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 y="-228600"/>
            <a:ext cx="7886700" cy="1325563"/>
          </a:xfrm>
        </p:spPr>
        <p:txBody>
          <a:bodyPr/>
          <a:lstStyle/>
          <a:p>
            <a:pPr eaLnBrk="1" hangingPunct="1">
              <a:defRPr/>
            </a:pPr>
            <a:r>
              <a:rPr lang="en-US" dirty="0" smtClean="0"/>
              <a:t>Types of Experimental Designs</a:t>
            </a:r>
          </a:p>
        </p:txBody>
      </p:sp>
      <p:sp>
        <p:nvSpPr>
          <p:cNvPr id="22531" name="Rectangle 3"/>
          <p:cNvSpPr>
            <a:spLocks noGrp="1" noChangeArrowheads="1"/>
          </p:cNvSpPr>
          <p:nvPr>
            <p:ph idx="1"/>
          </p:nvPr>
        </p:nvSpPr>
        <p:spPr>
          <a:xfrm>
            <a:off x="533400" y="914400"/>
            <a:ext cx="7886700" cy="4351338"/>
          </a:xfrm>
        </p:spPr>
        <p:txBody>
          <a:bodyPr>
            <a:normAutofit/>
          </a:bodyPr>
          <a:lstStyle/>
          <a:p>
            <a:pPr eaLnBrk="1" hangingPunct="1">
              <a:lnSpc>
                <a:spcPct val="90000"/>
              </a:lnSpc>
              <a:defRPr/>
            </a:pPr>
            <a:r>
              <a:rPr lang="en-US" sz="2800" dirty="0" smtClean="0"/>
              <a:t>Matched Pairs Design (type of block design)</a:t>
            </a:r>
          </a:p>
          <a:p>
            <a:pPr lvl="1" eaLnBrk="1" hangingPunct="1">
              <a:lnSpc>
                <a:spcPct val="90000"/>
              </a:lnSpc>
              <a:defRPr/>
            </a:pPr>
            <a:r>
              <a:rPr lang="en-US" sz="2400" dirty="0" smtClean="0"/>
              <a:t>Compares two treatments by comparing the response of two matched experimental units.</a:t>
            </a:r>
          </a:p>
          <a:p>
            <a:pPr lvl="1" eaLnBrk="1" hangingPunct="1">
              <a:lnSpc>
                <a:spcPct val="90000"/>
              </a:lnSpc>
              <a:defRPr/>
            </a:pPr>
            <a:r>
              <a:rPr lang="en-US" sz="2400" dirty="0" smtClean="0"/>
              <a:t>Units are matched one of two ways….</a:t>
            </a:r>
          </a:p>
          <a:p>
            <a:pPr lvl="2" eaLnBrk="1" hangingPunct="1">
              <a:lnSpc>
                <a:spcPct val="90000"/>
              </a:lnSpc>
              <a:defRPr/>
            </a:pPr>
            <a:r>
              <a:rPr lang="en-US" sz="1800" dirty="0" smtClean="0"/>
              <a:t>(a) Two different units/subjects matched based on similar characteristics (e.g. identical twins)</a:t>
            </a:r>
          </a:p>
          <a:p>
            <a:pPr lvl="2" eaLnBrk="1" hangingPunct="1">
              <a:lnSpc>
                <a:spcPct val="90000"/>
              </a:lnSpc>
              <a:defRPr/>
            </a:pPr>
            <a:r>
              <a:rPr lang="en-US" sz="1800" dirty="0" smtClean="0"/>
              <a:t>(b) One subject/unit receives both treatments (i.e. A person is paired with him/herself.  Each subject serves as his/her own control.)</a:t>
            </a:r>
          </a:p>
          <a:p>
            <a:pPr lvl="1" eaLnBrk="1" hangingPunct="1">
              <a:lnSpc>
                <a:spcPct val="90000"/>
              </a:lnSpc>
              <a:defRPr/>
            </a:pPr>
            <a:r>
              <a:rPr lang="en-US" sz="2400" b="1" dirty="0" smtClean="0"/>
              <a:t>Randomization is still used to determine who gets which treatment, or which treatment is given first.</a:t>
            </a:r>
          </a:p>
        </p:txBody>
      </p:sp>
    </p:spTree>
    <p:extLst>
      <p:ext uri="{BB962C8B-B14F-4D97-AF65-F5344CB8AC3E}">
        <p14:creationId xmlns:p14="http://schemas.microsoft.com/office/powerpoint/2010/main" val="1259853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2531">
                                            <p:txEl>
                                              <p:pRg st="0" end="0"/>
                                            </p:txEl>
                                          </p:spTgt>
                                        </p:tgtEl>
                                        <p:attrNameLst>
                                          <p:attrName>ppt_x</p:attrName>
                                        </p:attrNameLst>
                                      </p:cBhvr>
                                    </p:anim>
                                    <p:anim from="0" to="-1.0" calcmode="lin" valueType="num">
                                      <p:cBhvr>
                                        <p:cTn id="8" dur="200" decel="50000" autoRev="1" fill="hold">
                                          <p:stCondLst>
                                            <p:cond delay="600"/>
                                          </p:stCondLst>
                                        </p:cTn>
                                        <p:tgtEl>
                                          <p:spTgt spid="22531">
                                            <p:txEl>
                                              <p:pRg st="0" end="0"/>
                                            </p:txEl>
                                          </p:spTgt>
                                        </p:tgtEl>
                                        <p:attrNameLst>
                                          <p:attrName>xshear</p:attrName>
                                        </p:attrNameLst>
                                      </p:cBhvr>
                                    </p:anim>
                                    <p:animScale>
                                      <p:cBhvr>
                                        <p:cTn id="9" dur="200" decel="100000" autoRev="1" fill="hold">
                                          <p:stCondLst>
                                            <p:cond delay="600"/>
                                          </p:stCondLst>
                                        </p:cTn>
                                        <p:tgtEl>
                                          <p:spTgt spid="22531">
                                            <p:txEl>
                                              <p:pRg st="0" end="0"/>
                                            </p:txEl>
                                          </p:spTgt>
                                        </p:tgtEl>
                                      </p:cBhvr>
                                      <p:from x="100000" y="100000"/>
                                      <p:to x="80000" y="100000"/>
                                    </p:animScale>
                                    <p:anim by="(#ppt_h/3+#ppt_w*0.1)" calcmode="lin" valueType="num">
                                      <p:cBhvr additive="sum">
                                        <p:cTn id="10" dur="200" decel="100000" autoRev="1" fill="hold">
                                          <p:stCondLst>
                                            <p:cond delay="600"/>
                                          </p:stCondLst>
                                        </p:cTn>
                                        <p:tgtEl>
                                          <p:spTgt spid="22531">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22531">
                                            <p:txEl>
                                              <p:pRg st="1" end="1"/>
                                            </p:txEl>
                                          </p:spTgt>
                                        </p:tgtEl>
                                        <p:attrNameLst>
                                          <p:attrName>ppt_x</p:attrName>
                                        </p:attrNameLst>
                                      </p:cBhvr>
                                    </p:anim>
                                    <p:anim from="0" to="-1.0" calcmode="lin" valueType="num">
                                      <p:cBhvr>
                                        <p:cTn id="16" dur="200" decel="50000" autoRev="1" fill="hold">
                                          <p:stCondLst>
                                            <p:cond delay="600"/>
                                          </p:stCondLst>
                                        </p:cTn>
                                        <p:tgtEl>
                                          <p:spTgt spid="22531">
                                            <p:txEl>
                                              <p:pRg st="1" end="1"/>
                                            </p:txEl>
                                          </p:spTgt>
                                        </p:tgtEl>
                                        <p:attrNameLst>
                                          <p:attrName>xshear</p:attrName>
                                        </p:attrNameLst>
                                      </p:cBhvr>
                                    </p:anim>
                                    <p:animScale>
                                      <p:cBhvr>
                                        <p:cTn id="17" dur="200" decel="100000" autoRev="1" fill="hold">
                                          <p:stCondLst>
                                            <p:cond delay="600"/>
                                          </p:stCondLst>
                                        </p:cTn>
                                        <p:tgtEl>
                                          <p:spTgt spid="22531">
                                            <p:txEl>
                                              <p:pRg st="1" end="1"/>
                                            </p:txEl>
                                          </p:spTgt>
                                        </p:tgtEl>
                                      </p:cBhvr>
                                      <p:from x="100000" y="100000"/>
                                      <p:to x="80000" y="100000"/>
                                    </p:animScale>
                                    <p:anim by="(#ppt_h/3+#ppt_w*0.1)" calcmode="lin" valueType="num">
                                      <p:cBhvr additive="sum">
                                        <p:cTn id="18" dur="200" decel="100000" autoRev="1" fill="hold">
                                          <p:stCondLst>
                                            <p:cond delay="600"/>
                                          </p:stCondLst>
                                        </p:cTn>
                                        <p:tgtEl>
                                          <p:spTgt spid="22531">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22531">
                                            <p:txEl>
                                              <p:pRg st="2" end="2"/>
                                            </p:txEl>
                                          </p:spTgt>
                                        </p:tgtEl>
                                        <p:attrNameLst>
                                          <p:attrName>ppt_x</p:attrName>
                                        </p:attrNameLst>
                                      </p:cBhvr>
                                    </p:anim>
                                    <p:anim from="0" to="-1.0" calcmode="lin" valueType="num">
                                      <p:cBhvr>
                                        <p:cTn id="24" dur="200" decel="50000" autoRev="1" fill="hold">
                                          <p:stCondLst>
                                            <p:cond delay="600"/>
                                          </p:stCondLst>
                                        </p:cTn>
                                        <p:tgtEl>
                                          <p:spTgt spid="22531">
                                            <p:txEl>
                                              <p:pRg st="2" end="2"/>
                                            </p:txEl>
                                          </p:spTgt>
                                        </p:tgtEl>
                                        <p:attrNameLst>
                                          <p:attrName>xshear</p:attrName>
                                        </p:attrNameLst>
                                      </p:cBhvr>
                                    </p:anim>
                                    <p:animScale>
                                      <p:cBhvr>
                                        <p:cTn id="25" dur="200" decel="100000" autoRev="1" fill="hold">
                                          <p:stCondLst>
                                            <p:cond delay="600"/>
                                          </p:stCondLst>
                                        </p:cTn>
                                        <p:tgtEl>
                                          <p:spTgt spid="22531">
                                            <p:txEl>
                                              <p:pRg st="2" end="2"/>
                                            </p:txEl>
                                          </p:spTgt>
                                        </p:tgtEl>
                                      </p:cBhvr>
                                      <p:from x="100000" y="100000"/>
                                      <p:to x="80000" y="100000"/>
                                    </p:animScale>
                                    <p:anim by="(#ppt_h/3+#ppt_w*0.1)" calcmode="lin" valueType="num">
                                      <p:cBhvr additive="sum">
                                        <p:cTn id="26" dur="200" decel="100000" autoRev="1" fill="hold">
                                          <p:stCondLst>
                                            <p:cond delay="600"/>
                                          </p:stCondLst>
                                        </p:cTn>
                                        <p:tgtEl>
                                          <p:spTgt spid="22531">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22531">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22531">
                                            <p:txEl>
                                              <p:pRg st="3" end="3"/>
                                            </p:txEl>
                                          </p:spTgt>
                                        </p:tgtEl>
                                        <p:attrNameLst>
                                          <p:attrName>ppt_x</p:attrName>
                                        </p:attrNameLst>
                                      </p:cBhvr>
                                    </p:anim>
                                    <p:anim from="0" to="-1.0" calcmode="lin" valueType="num">
                                      <p:cBhvr>
                                        <p:cTn id="32" dur="200" decel="50000" autoRev="1" fill="hold">
                                          <p:stCondLst>
                                            <p:cond delay="600"/>
                                          </p:stCondLst>
                                        </p:cTn>
                                        <p:tgtEl>
                                          <p:spTgt spid="22531">
                                            <p:txEl>
                                              <p:pRg st="3" end="3"/>
                                            </p:txEl>
                                          </p:spTgt>
                                        </p:tgtEl>
                                        <p:attrNameLst>
                                          <p:attrName>xshear</p:attrName>
                                        </p:attrNameLst>
                                      </p:cBhvr>
                                    </p:anim>
                                    <p:animScale>
                                      <p:cBhvr>
                                        <p:cTn id="33" dur="200" decel="100000" autoRev="1" fill="hold">
                                          <p:stCondLst>
                                            <p:cond delay="600"/>
                                          </p:stCondLst>
                                        </p:cTn>
                                        <p:tgtEl>
                                          <p:spTgt spid="22531">
                                            <p:txEl>
                                              <p:pRg st="3" end="3"/>
                                            </p:txEl>
                                          </p:spTgt>
                                        </p:tgtEl>
                                      </p:cBhvr>
                                      <p:from x="100000" y="100000"/>
                                      <p:to x="80000" y="100000"/>
                                    </p:animScale>
                                    <p:anim by="(#ppt_h/3+#ppt_w*0.1)" calcmode="lin" valueType="num">
                                      <p:cBhvr additive="sum">
                                        <p:cTn id="34" dur="200" decel="100000" autoRev="1" fill="hold">
                                          <p:stCondLst>
                                            <p:cond delay="600"/>
                                          </p:stCondLst>
                                        </p:cTn>
                                        <p:tgtEl>
                                          <p:spTgt spid="22531">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22531">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22531">
                                            <p:txEl>
                                              <p:pRg st="4" end="4"/>
                                            </p:txEl>
                                          </p:spTgt>
                                        </p:tgtEl>
                                        <p:attrNameLst>
                                          <p:attrName>ppt_x</p:attrName>
                                        </p:attrNameLst>
                                      </p:cBhvr>
                                    </p:anim>
                                    <p:anim from="0" to="-1.0" calcmode="lin" valueType="num">
                                      <p:cBhvr>
                                        <p:cTn id="40" dur="200" decel="50000" autoRev="1" fill="hold">
                                          <p:stCondLst>
                                            <p:cond delay="600"/>
                                          </p:stCondLst>
                                        </p:cTn>
                                        <p:tgtEl>
                                          <p:spTgt spid="22531">
                                            <p:txEl>
                                              <p:pRg st="4" end="4"/>
                                            </p:txEl>
                                          </p:spTgt>
                                        </p:tgtEl>
                                        <p:attrNameLst>
                                          <p:attrName>xshear</p:attrName>
                                        </p:attrNameLst>
                                      </p:cBhvr>
                                    </p:anim>
                                    <p:animScale>
                                      <p:cBhvr>
                                        <p:cTn id="41" dur="200" decel="100000" autoRev="1" fill="hold">
                                          <p:stCondLst>
                                            <p:cond delay="600"/>
                                          </p:stCondLst>
                                        </p:cTn>
                                        <p:tgtEl>
                                          <p:spTgt spid="22531">
                                            <p:txEl>
                                              <p:pRg st="4" end="4"/>
                                            </p:txEl>
                                          </p:spTgt>
                                        </p:tgtEl>
                                      </p:cBhvr>
                                      <p:from x="100000" y="100000"/>
                                      <p:to x="80000" y="100000"/>
                                    </p:animScale>
                                    <p:anim by="(#ppt_h/3+#ppt_w*0.1)" calcmode="lin" valueType="num">
                                      <p:cBhvr additive="sum">
                                        <p:cTn id="42" dur="200" decel="100000" autoRev="1" fill="hold">
                                          <p:stCondLst>
                                            <p:cond delay="600"/>
                                          </p:stCondLst>
                                        </p:cTn>
                                        <p:tgtEl>
                                          <p:spTgt spid="22531">
                                            <p:txEl>
                                              <p:pRg st="4" end="4"/>
                                            </p:txEl>
                                          </p:spTgt>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22531">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22531">
                                            <p:txEl>
                                              <p:pRg st="5" end="5"/>
                                            </p:txEl>
                                          </p:spTgt>
                                        </p:tgtEl>
                                        <p:attrNameLst>
                                          <p:attrName>ppt_x</p:attrName>
                                        </p:attrNameLst>
                                      </p:cBhvr>
                                    </p:anim>
                                    <p:anim from="0" to="-1.0" calcmode="lin" valueType="num">
                                      <p:cBhvr>
                                        <p:cTn id="48" dur="200" decel="50000" autoRev="1" fill="hold">
                                          <p:stCondLst>
                                            <p:cond delay="600"/>
                                          </p:stCondLst>
                                        </p:cTn>
                                        <p:tgtEl>
                                          <p:spTgt spid="22531">
                                            <p:txEl>
                                              <p:pRg st="5" end="5"/>
                                            </p:txEl>
                                          </p:spTgt>
                                        </p:tgtEl>
                                        <p:attrNameLst>
                                          <p:attrName>xshear</p:attrName>
                                        </p:attrNameLst>
                                      </p:cBhvr>
                                    </p:anim>
                                    <p:animScale>
                                      <p:cBhvr>
                                        <p:cTn id="49" dur="200" decel="100000" autoRev="1" fill="hold">
                                          <p:stCondLst>
                                            <p:cond delay="600"/>
                                          </p:stCondLst>
                                        </p:cTn>
                                        <p:tgtEl>
                                          <p:spTgt spid="22531">
                                            <p:txEl>
                                              <p:pRg st="5" end="5"/>
                                            </p:txEl>
                                          </p:spTgt>
                                        </p:tgtEl>
                                      </p:cBhvr>
                                      <p:from x="100000" y="100000"/>
                                      <p:to x="80000" y="100000"/>
                                    </p:animScale>
                                    <p:anim by="(#ppt_h/3+#ppt_w*0.1)" calcmode="lin" valueType="num">
                                      <p:cBhvr additive="sum">
                                        <p:cTn id="50" dur="200" decel="100000" autoRev="1" fill="hold">
                                          <p:stCondLst>
                                            <p:cond delay="600"/>
                                          </p:stCondLst>
                                        </p:cTn>
                                        <p:tgtEl>
                                          <p:spTgt spid="22531">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52400"/>
            <a:ext cx="7886700" cy="1325563"/>
          </a:xfrm>
        </p:spPr>
        <p:txBody>
          <a:bodyPr/>
          <a:lstStyle/>
          <a:p>
            <a:r>
              <a:rPr lang="en-US" smtClean="0"/>
              <a:t>Matched Pairs</a:t>
            </a:r>
          </a:p>
        </p:txBody>
      </p:sp>
      <p:sp>
        <p:nvSpPr>
          <p:cNvPr id="22531" name="Rectangle 3"/>
          <p:cNvSpPr>
            <a:spLocks noGrp="1" noChangeArrowheads="1"/>
          </p:cNvSpPr>
          <p:nvPr>
            <p:ph idx="1"/>
          </p:nvPr>
        </p:nvSpPr>
        <p:spPr bwMode="auto">
          <a:xfrm>
            <a:off x="609600" y="1066800"/>
            <a:ext cx="7886700" cy="2743200"/>
          </a:xfrm>
        </p:spPr>
        <p:txBody>
          <a:bodyPr wrap="square" numCol="1" anchor="t" anchorCtr="0" compatLnSpc="1">
            <a:prstTxWarp prst="textNoShape">
              <a:avLst/>
            </a:prstTxWarp>
            <a:normAutofit/>
          </a:bodyPr>
          <a:lstStyle/>
          <a:p>
            <a:pPr marL="0" indent="0">
              <a:buFont typeface="Wingdings" panose="05000000000000000000" pitchFamily="2" charset="2"/>
              <a:buNone/>
            </a:pPr>
            <a:r>
              <a:rPr lang="en-US" sz="2400" dirty="0" smtClean="0"/>
              <a:t>Does this new basketball I made increase the number of free-throws made?</a:t>
            </a:r>
          </a:p>
          <a:p>
            <a:pPr lvl="1"/>
            <a:r>
              <a:rPr lang="en-US" sz="2000" dirty="0" smtClean="0"/>
              <a:t>(a) Two different units/subjects matched based on similar characteristics</a:t>
            </a:r>
          </a:p>
          <a:p>
            <a:pPr marL="342900" lvl="1" indent="0">
              <a:buNone/>
            </a:pPr>
            <a:endParaRPr lang="en-US" sz="2000" dirty="0" smtClean="0"/>
          </a:p>
          <a:p>
            <a:pPr lvl="1"/>
            <a:r>
              <a:rPr lang="en-US" sz="2000" dirty="0" smtClean="0"/>
              <a:t>(b) One subject/unit receives both treatments (i.e. A person is paired with him/herself.  Each subject serves as his/her own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2531">
                                            <p:txEl>
                                              <p:pRg st="0" end="0"/>
                                            </p:txEl>
                                          </p:spTgt>
                                        </p:tgtEl>
                                        <p:attrNameLst>
                                          <p:attrName>ppt_x</p:attrName>
                                        </p:attrNameLst>
                                      </p:cBhvr>
                                    </p:anim>
                                    <p:anim from="0" to="-1.0" calcmode="lin" valueType="num">
                                      <p:cBhvr>
                                        <p:cTn id="8" dur="200" decel="50000" autoRev="1" fill="hold">
                                          <p:stCondLst>
                                            <p:cond delay="600"/>
                                          </p:stCondLst>
                                        </p:cTn>
                                        <p:tgtEl>
                                          <p:spTgt spid="22531">
                                            <p:txEl>
                                              <p:pRg st="0" end="0"/>
                                            </p:txEl>
                                          </p:spTgt>
                                        </p:tgtEl>
                                        <p:attrNameLst>
                                          <p:attrName>xshear</p:attrName>
                                        </p:attrNameLst>
                                      </p:cBhvr>
                                    </p:anim>
                                    <p:animScale>
                                      <p:cBhvr>
                                        <p:cTn id="9" dur="200" decel="100000" autoRev="1" fill="hold">
                                          <p:stCondLst>
                                            <p:cond delay="600"/>
                                          </p:stCondLst>
                                        </p:cTn>
                                        <p:tgtEl>
                                          <p:spTgt spid="22531">
                                            <p:txEl>
                                              <p:pRg st="0" end="0"/>
                                            </p:txEl>
                                          </p:spTgt>
                                        </p:tgtEl>
                                      </p:cBhvr>
                                      <p:from x="100000" y="100000"/>
                                      <p:to x="80000" y="100000"/>
                                    </p:animScale>
                                    <p:anim by="(#ppt_h/3+#ppt_w*0.1)" calcmode="lin" valueType="num">
                                      <p:cBhvr additive="sum">
                                        <p:cTn id="10" dur="200" decel="100000" autoRev="1" fill="hold">
                                          <p:stCondLst>
                                            <p:cond delay="600"/>
                                          </p:stCondLst>
                                        </p:cTn>
                                        <p:tgtEl>
                                          <p:spTgt spid="22531">
                                            <p:txEl>
                                              <p:pRg st="0" end="0"/>
                                            </p:txEl>
                                          </p:spTgt>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22531">
                                            <p:txEl>
                                              <p:pRg st="1" end="1"/>
                                            </p:txEl>
                                          </p:spTgt>
                                        </p:tgtEl>
                                        <p:attrNameLst>
                                          <p:attrName>ppt_x</p:attrName>
                                        </p:attrNameLst>
                                      </p:cBhvr>
                                    </p:anim>
                                    <p:anim from="0" to="-1.0" calcmode="lin" valueType="num">
                                      <p:cBhvr>
                                        <p:cTn id="14" dur="200" decel="50000" autoRev="1" fill="hold">
                                          <p:stCondLst>
                                            <p:cond delay="600"/>
                                          </p:stCondLst>
                                        </p:cTn>
                                        <p:tgtEl>
                                          <p:spTgt spid="22531">
                                            <p:txEl>
                                              <p:pRg st="1" end="1"/>
                                            </p:txEl>
                                          </p:spTgt>
                                        </p:tgtEl>
                                        <p:attrNameLst>
                                          <p:attrName>xshear</p:attrName>
                                        </p:attrNameLst>
                                      </p:cBhvr>
                                    </p:anim>
                                    <p:animScale>
                                      <p:cBhvr>
                                        <p:cTn id="15" dur="200" decel="100000" autoRev="1" fill="hold">
                                          <p:stCondLst>
                                            <p:cond delay="600"/>
                                          </p:stCondLst>
                                        </p:cTn>
                                        <p:tgtEl>
                                          <p:spTgt spid="22531">
                                            <p:txEl>
                                              <p:pRg st="1" end="1"/>
                                            </p:txEl>
                                          </p:spTgt>
                                        </p:tgtEl>
                                      </p:cBhvr>
                                      <p:from x="100000" y="100000"/>
                                      <p:to x="80000" y="100000"/>
                                    </p:animScale>
                                    <p:anim by="(#ppt_h/3+#ppt_w*0.1)" calcmode="lin" valueType="num">
                                      <p:cBhvr additive="sum">
                                        <p:cTn id="16" dur="200" decel="100000" autoRev="1" fill="hold">
                                          <p:stCondLst>
                                            <p:cond delay="600"/>
                                          </p:stCondLst>
                                        </p:cTn>
                                        <p:tgtEl>
                                          <p:spTgt spid="22531">
                                            <p:txEl>
                                              <p:pRg st="1" end="1"/>
                                            </p:txEl>
                                          </p:spTgt>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from="(-#ppt_w/2)" to="(#ppt_x)" calcmode="lin" valueType="num">
                                      <p:cBhvr>
                                        <p:cTn id="19" dur="600" fill="hold">
                                          <p:stCondLst>
                                            <p:cond delay="0"/>
                                          </p:stCondLst>
                                        </p:cTn>
                                        <p:tgtEl>
                                          <p:spTgt spid="22531">
                                            <p:txEl>
                                              <p:pRg st="3" end="3"/>
                                            </p:txEl>
                                          </p:spTgt>
                                        </p:tgtEl>
                                        <p:attrNameLst>
                                          <p:attrName>ppt_x</p:attrName>
                                        </p:attrNameLst>
                                      </p:cBhvr>
                                    </p:anim>
                                    <p:anim from="0" to="-1.0" calcmode="lin" valueType="num">
                                      <p:cBhvr>
                                        <p:cTn id="20" dur="200" decel="50000" autoRev="1" fill="hold">
                                          <p:stCondLst>
                                            <p:cond delay="600"/>
                                          </p:stCondLst>
                                        </p:cTn>
                                        <p:tgtEl>
                                          <p:spTgt spid="22531">
                                            <p:txEl>
                                              <p:pRg st="3" end="3"/>
                                            </p:txEl>
                                          </p:spTgt>
                                        </p:tgtEl>
                                        <p:attrNameLst>
                                          <p:attrName>xshear</p:attrName>
                                        </p:attrNameLst>
                                      </p:cBhvr>
                                    </p:anim>
                                    <p:animScale>
                                      <p:cBhvr>
                                        <p:cTn id="21" dur="200" decel="100000" autoRev="1" fill="hold">
                                          <p:stCondLst>
                                            <p:cond delay="600"/>
                                          </p:stCondLst>
                                        </p:cTn>
                                        <p:tgtEl>
                                          <p:spTgt spid="22531">
                                            <p:txEl>
                                              <p:pRg st="3" end="3"/>
                                            </p:txEl>
                                          </p:spTgt>
                                        </p:tgtEl>
                                      </p:cBhvr>
                                      <p:from x="100000" y="100000"/>
                                      <p:to x="80000" y="100000"/>
                                    </p:animScale>
                                    <p:anim by="(#ppt_h/3+#ppt_w*0.1)" calcmode="lin" valueType="num">
                                      <p:cBhvr additive="sum">
                                        <p:cTn id="22" dur="200" decel="100000" autoRev="1" fill="hold">
                                          <p:stCondLst>
                                            <p:cond delay="600"/>
                                          </p:stCondLst>
                                        </p:cTn>
                                        <p:tgtEl>
                                          <p:spTgt spid="22531">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2551" t="22338" r="32410" b="52144"/>
          <a:stretch/>
        </p:blipFill>
        <p:spPr bwMode="auto">
          <a:xfrm>
            <a:off x="533400" y="457200"/>
            <a:ext cx="7865897" cy="322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86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905000"/>
          </a:xfrm>
        </p:spPr>
        <p:txBody>
          <a:bodyPr/>
          <a:lstStyle/>
          <a:p>
            <a:pPr>
              <a:defRPr/>
            </a:pPr>
            <a:r>
              <a:rPr lang="en-US" sz="3200" dirty="0" smtClean="0"/>
              <a:t>Type (a):  Free-Throws Made with Ball type A vs. Ball type B</a:t>
            </a:r>
            <a:endParaRPr lang="en-US" sz="3200" dirty="0"/>
          </a:p>
        </p:txBody>
      </p:sp>
      <p:sp>
        <p:nvSpPr>
          <p:cNvPr id="32" name="Rectangle 3"/>
          <p:cNvSpPr txBox="1">
            <a:spLocks noChangeArrowheads="1"/>
          </p:cNvSpPr>
          <p:nvPr/>
        </p:nvSpPr>
        <p:spPr bwMode="auto">
          <a:xfrm>
            <a:off x="457200" y="1295400"/>
            <a:ext cx="8229600" cy="453072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b="1" dirty="0" smtClean="0">
                <a:effectLst/>
              </a:rPr>
              <a:t>Match</a:t>
            </a:r>
            <a:r>
              <a:rPr lang="en-US" dirty="0" smtClean="0">
                <a:effectLst/>
              </a:rPr>
              <a:t> subjects based on height</a:t>
            </a:r>
          </a:p>
          <a:p>
            <a:pPr eaLnBrk="1" hangingPunct="1">
              <a:lnSpc>
                <a:spcPct val="90000"/>
              </a:lnSpc>
              <a:defRPr/>
            </a:pPr>
            <a:r>
              <a:rPr lang="en-US" b="1" u="sng" dirty="0" smtClean="0">
                <a:effectLst/>
              </a:rPr>
              <a:t>Randomly assign </a:t>
            </a:r>
            <a:r>
              <a:rPr lang="en-US" dirty="0" smtClean="0">
                <a:effectLst/>
              </a:rPr>
              <a:t>subjects in each pair to ball type A or ball type B by flipping a coin</a:t>
            </a:r>
          </a:p>
          <a:p>
            <a:pPr eaLnBrk="1" hangingPunct="1">
              <a:lnSpc>
                <a:spcPct val="90000"/>
              </a:lnSpc>
              <a:defRPr/>
            </a:pPr>
            <a:r>
              <a:rPr lang="en-US" b="1" dirty="0" smtClean="0">
                <a:effectLst/>
              </a:rPr>
              <a:t>Test</a:t>
            </a:r>
            <a:r>
              <a:rPr lang="en-US" dirty="0" smtClean="0">
                <a:effectLst/>
              </a:rPr>
              <a:t> the subjects</a:t>
            </a:r>
          </a:p>
          <a:p>
            <a:pPr eaLnBrk="1" hangingPunct="1">
              <a:lnSpc>
                <a:spcPct val="90000"/>
              </a:lnSpc>
              <a:defRPr/>
            </a:pPr>
            <a:r>
              <a:rPr lang="en-US" b="1" dirty="0" smtClean="0">
                <a:effectLst/>
              </a:rPr>
              <a:t>Compare</a:t>
            </a:r>
            <a:r>
              <a:rPr lang="en-US" dirty="0" smtClean="0">
                <a:effectLst/>
              </a:rPr>
              <a:t> results from ball type A and Ball type B</a:t>
            </a:r>
          </a:p>
        </p:txBody>
      </p:sp>
    </p:spTree>
    <p:extLst>
      <p:ext uri="{BB962C8B-B14F-4D97-AF65-F5344CB8AC3E}">
        <p14:creationId xmlns:p14="http://schemas.microsoft.com/office/powerpoint/2010/main" val="779294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2">
                                            <p:txEl>
                                              <p:pRg st="0" end="0"/>
                                            </p:txEl>
                                          </p:spTgt>
                                        </p:tgtEl>
                                        <p:attrNameLst>
                                          <p:attrName>ppt_x</p:attrName>
                                        </p:attrNameLst>
                                      </p:cBhvr>
                                    </p:anim>
                                    <p:anim from="0" to="-1.0" calcmode="lin" valueType="num">
                                      <p:cBhvr>
                                        <p:cTn id="8" dur="200" decel="50000" autoRev="1" fill="hold">
                                          <p:stCondLst>
                                            <p:cond delay="600"/>
                                          </p:stCondLst>
                                        </p:cTn>
                                        <p:tgtEl>
                                          <p:spTgt spid="32">
                                            <p:txEl>
                                              <p:pRg st="0" end="0"/>
                                            </p:txEl>
                                          </p:spTgt>
                                        </p:tgtEl>
                                        <p:attrNameLst>
                                          <p:attrName>xshear</p:attrName>
                                        </p:attrNameLst>
                                      </p:cBhvr>
                                    </p:anim>
                                    <p:animScale>
                                      <p:cBhvr>
                                        <p:cTn id="9" dur="200" decel="100000" autoRev="1" fill="hold">
                                          <p:stCondLst>
                                            <p:cond delay="600"/>
                                          </p:stCondLst>
                                        </p:cTn>
                                        <p:tgtEl>
                                          <p:spTgt spid="32">
                                            <p:txEl>
                                              <p:pRg st="0" end="0"/>
                                            </p:txEl>
                                          </p:spTgt>
                                        </p:tgtEl>
                                      </p:cBhvr>
                                      <p:from x="100000" y="100000"/>
                                      <p:to x="80000" y="100000"/>
                                    </p:animScale>
                                    <p:anim by="(#ppt_h/3+#ppt_w*0.1)" calcmode="lin" valueType="num">
                                      <p:cBhvr additive="sum">
                                        <p:cTn id="10" dur="200" decel="100000" autoRev="1" fill="hold">
                                          <p:stCondLst>
                                            <p:cond delay="600"/>
                                          </p:stCondLst>
                                        </p:cTn>
                                        <p:tgtEl>
                                          <p:spTgt spid="32">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2">
                                            <p:txEl>
                                              <p:pRg st="1" end="1"/>
                                            </p:txEl>
                                          </p:spTgt>
                                        </p:tgtEl>
                                        <p:attrNameLst>
                                          <p:attrName>ppt_x</p:attrName>
                                        </p:attrNameLst>
                                      </p:cBhvr>
                                    </p:anim>
                                    <p:anim from="0" to="-1.0" calcmode="lin" valueType="num">
                                      <p:cBhvr>
                                        <p:cTn id="16" dur="200" decel="50000" autoRev="1" fill="hold">
                                          <p:stCondLst>
                                            <p:cond delay="600"/>
                                          </p:stCondLst>
                                        </p:cTn>
                                        <p:tgtEl>
                                          <p:spTgt spid="32">
                                            <p:txEl>
                                              <p:pRg st="1" end="1"/>
                                            </p:txEl>
                                          </p:spTgt>
                                        </p:tgtEl>
                                        <p:attrNameLst>
                                          <p:attrName>xshear</p:attrName>
                                        </p:attrNameLst>
                                      </p:cBhvr>
                                    </p:anim>
                                    <p:animScale>
                                      <p:cBhvr>
                                        <p:cTn id="17" dur="200" decel="100000" autoRev="1" fill="hold">
                                          <p:stCondLst>
                                            <p:cond delay="600"/>
                                          </p:stCondLst>
                                        </p:cTn>
                                        <p:tgtEl>
                                          <p:spTgt spid="32">
                                            <p:txEl>
                                              <p:pRg st="1" end="1"/>
                                            </p:txEl>
                                          </p:spTgt>
                                        </p:tgtEl>
                                      </p:cBhvr>
                                      <p:from x="100000" y="100000"/>
                                      <p:to x="80000" y="100000"/>
                                    </p:animScale>
                                    <p:anim by="(#ppt_h/3+#ppt_w*0.1)" calcmode="lin" valueType="num">
                                      <p:cBhvr additive="sum">
                                        <p:cTn id="18" dur="200" decel="100000" autoRev="1" fill="hold">
                                          <p:stCondLst>
                                            <p:cond delay="600"/>
                                          </p:stCondLst>
                                        </p:cTn>
                                        <p:tgtEl>
                                          <p:spTgt spid="32">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2">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2">
                                            <p:txEl>
                                              <p:pRg st="2" end="2"/>
                                            </p:txEl>
                                          </p:spTgt>
                                        </p:tgtEl>
                                        <p:attrNameLst>
                                          <p:attrName>ppt_x</p:attrName>
                                        </p:attrNameLst>
                                      </p:cBhvr>
                                    </p:anim>
                                    <p:anim from="0" to="-1.0" calcmode="lin" valueType="num">
                                      <p:cBhvr>
                                        <p:cTn id="24" dur="200" decel="50000" autoRev="1" fill="hold">
                                          <p:stCondLst>
                                            <p:cond delay="600"/>
                                          </p:stCondLst>
                                        </p:cTn>
                                        <p:tgtEl>
                                          <p:spTgt spid="32">
                                            <p:txEl>
                                              <p:pRg st="2" end="2"/>
                                            </p:txEl>
                                          </p:spTgt>
                                        </p:tgtEl>
                                        <p:attrNameLst>
                                          <p:attrName>xshear</p:attrName>
                                        </p:attrNameLst>
                                      </p:cBhvr>
                                    </p:anim>
                                    <p:animScale>
                                      <p:cBhvr>
                                        <p:cTn id="25" dur="200" decel="100000" autoRev="1" fill="hold">
                                          <p:stCondLst>
                                            <p:cond delay="600"/>
                                          </p:stCondLst>
                                        </p:cTn>
                                        <p:tgtEl>
                                          <p:spTgt spid="32">
                                            <p:txEl>
                                              <p:pRg st="2" end="2"/>
                                            </p:txEl>
                                          </p:spTgt>
                                        </p:tgtEl>
                                      </p:cBhvr>
                                      <p:from x="100000" y="100000"/>
                                      <p:to x="80000" y="100000"/>
                                    </p:animScale>
                                    <p:anim by="(#ppt_h/3+#ppt_w*0.1)" calcmode="lin" valueType="num">
                                      <p:cBhvr additive="sum">
                                        <p:cTn id="26" dur="200" decel="100000" autoRev="1" fill="hold">
                                          <p:stCondLst>
                                            <p:cond delay="600"/>
                                          </p:stCondLst>
                                        </p:cTn>
                                        <p:tgtEl>
                                          <p:spTgt spid="32">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2">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2">
                                            <p:txEl>
                                              <p:pRg st="3" end="3"/>
                                            </p:txEl>
                                          </p:spTgt>
                                        </p:tgtEl>
                                        <p:attrNameLst>
                                          <p:attrName>ppt_x</p:attrName>
                                        </p:attrNameLst>
                                      </p:cBhvr>
                                    </p:anim>
                                    <p:anim from="0" to="-1.0" calcmode="lin" valueType="num">
                                      <p:cBhvr>
                                        <p:cTn id="32" dur="200" decel="50000" autoRev="1" fill="hold">
                                          <p:stCondLst>
                                            <p:cond delay="600"/>
                                          </p:stCondLst>
                                        </p:cTn>
                                        <p:tgtEl>
                                          <p:spTgt spid="32">
                                            <p:txEl>
                                              <p:pRg st="3" end="3"/>
                                            </p:txEl>
                                          </p:spTgt>
                                        </p:tgtEl>
                                        <p:attrNameLst>
                                          <p:attrName>xshear</p:attrName>
                                        </p:attrNameLst>
                                      </p:cBhvr>
                                    </p:anim>
                                    <p:animScale>
                                      <p:cBhvr>
                                        <p:cTn id="33" dur="200" decel="100000" autoRev="1" fill="hold">
                                          <p:stCondLst>
                                            <p:cond delay="600"/>
                                          </p:stCondLst>
                                        </p:cTn>
                                        <p:tgtEl>
                                          <p:spTgt spid="32">
                                            <p:txEl>
                                              <p:pRg st="3" end="3"/>
                                            </p:txEl>
                                          </p:spTgt>
                                        </p:tgtEl>
                                      </p:cBhvr>
                                      <p:from x="100000" y="100000"/>
                                      <p:to x="80000" y="100000"/>
                                    </p:animScale>
                                    <p:anim by="(#ppt_h/3+#ppt_w*0.1)" calcmode="lin" valueType="num">
                                      <p:cBhvr additive="sum">
                                        <p:cTn id="34" dur="200" decel="100000" autoRev="1" fill="hold">
                                          <p:stCondLst>
                                            <p:cond delay="600"/>
                                          </p:stCondLst>
                                        </p:cTn>
                                        <p:tgtEl>
                                          <p:spTgt spid="32">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905000"/>
          </a:xfrm>
        </p:spPr>
        <p:txBody>
          <a:bodyPr/>
          <a:lstStyle/>
          <a:p>
            <a:pPr>
              <a:defRPr/>
            </a:pPr>
            <a:r>
              <a:rPr lang="en-US" sz="3200" dirty="0" smtClean="0"/>
              <a:t>Type (b):  Free-Throws Made with Ball type A vs. Ball type B</a:t>
            </a:r>
            <a:endParaRPr lang="en-US" sz="3200" dirty="0"/>
          </a:p>
        </p:txBody>
      </p:sp>
      <p:sp>
        <p:nvSpPr>
          <p:cNvPr id="32" name="Rectangle 3"/>
          <p:cNvSpPr txBox="1">
            <a:spLocks noChangeArrowheads="1"/>
          </p:cNvSpPr>
          <p:nvPr/>
        </p:nvSpPr>
        <p:spPr bwMode="auto">
          <a:xfrm>
            <a:off x="152400" y="1600200"/>
            <a:ext cx="8534400" cy="453072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dirty="0" smtClean="0">
                <a:effectLst/>
              </a:rPr>
              <a:t>Every subject tests </a:t>
            </a:r>
            <a:r>
              <a:rPr lang="en-US" b="1" u="sng" dirty="0" smtClean="0">
                <a:effectLst/>
              </a:rPr>
              <a:t>both</a:t>
            </a:r>
            <a:r>
              <a:rPr lang="en-US" b="1" dirty="0" smtClean="0">
                <a:effectLst/>
              </a:rPr>
              <a:t> </a:t>
            </a:r>
            <a:r>
              <a:rPr lang="en-US" dirty="0" smtClean="0">
                <a:effectLst/>
              </a:rPr>
              <a:t>basketball types</a:t>
            </a:r>
          </a:p>
          <a:p>
            <a:pPr eaLnBrk="1" hangingPunct="1">
              <a:lnSpc>
                <a:spcPct val="90000"/>
              </a:lnSpc>
              <a:defRPr/>
            </a:pPr>
            <a:r>
              <a:rPr lang="en-US" b="1" u="sng" dirty="0" smtClean="0">
                <a:effectLst/>
              </a:rPr>
              <a:t>Randomly assign </a:t>
            </a:r>
            <a:r>
              <a:rPr lang="en-US" dirty="0" smtClean="0">
                <a:effectLst/>
              </a:rPr>
              <a:t>subjects in </a:t>
            </a:r>
            <a:r>
              <a:rPr lang="en-US" b="1" u="sng" dirty="0" smtClean="0">
                <a:effectLst/>
              </a:rPr>
              <a:t>start</a:t>
            </a:r>
            <a:r>
              <a:rPr lang="en-US" dirty="0" smtClean="0">
                <a:effectLst/>
              </a:rPr>
              <a:t> with either type A or type B.</a:t>
            </a:r>
            <a:endParaRPr lang="en-US" b="1" dirty="0" smtClean="0">
              <a:effectLst/>
            </a:endParaRPr>
          </a:p>
          <a:p>
            <a:pPr eaLnBrk="1" hangingPunct="1">
              <a:lnSpc>
                <a:spcPct val="90000"/>
              </a:lnSpc>
              <a:defRPr/>
            </a:pPr>
            <a:r>
              <a:rPr lang="en-US" dirty="0" smtClean="0">
                <a:effectLst/>
              </a:rPr>
              <a:t>Test the subjects with </a:t>
            </a:r>
            <a:r>
              <a:rPr lang="en-US" b="1" dirty="0" smtClean="0">
                <a:effectLst/>
              </a:rPr>
              <a:t>both</a:t>
            </a:r>
            <a:r>
              <a:rPr lang="en-US" dirty="0" smtClean="0">
                <a:effectLst/>
              </a:rPr>
              <a:t> types of basketballs (in the order </a:t>
            </a:r>
            <a:r>
              <a:rPr lang="en-US" u="sng" dirty="0" smtClean="0">
                <a:effectLst/>
              </a:rPr>
              <a:t>decided on by chance</a:t>
            </a:r>
            <a:r>
              <a:rPr lang="en-US" dirty="0" smtClean="0">
                <a:effectLst/>
              </a:rPr>
              <a:t>)</a:t>
            </a:r>
          </a:p>
          <a:p>
            <a:pPr eaLnBrk="1" hangingPunct="1">
              <a:lnSpc>
                <a:spcPct val="90000"/>
              </a:lnSpc>
              <a:defRPr/>
            </a:pPr>
            <a:r>
              <a:rPr lang="en-US" dirty="0" smtClean="0">
                <a:effectLst/>
              </a:rPr>
              <a:t>Compare results from ball type A and Ball type B</a:t>
            </a:r>
          </a:p>
        </p:txBody>
      </p:sp>
    </p:spTree>
    <p:extLst>
      <p:ext uri="{BB962C8B-B14F-4D97-AF65-F5344CB8AC3E}">
        <p14:creationId xmlns:p14="http://schemas.microsoft.com/office/powerpoint/2010/main" val="4223271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2">
                                            <p:txEl>
                                              <p:pRg st="0" end="0"/>
                                            </p:txEl>
                                          </p:spTgt>
                                        </p:tgtEl>
                                        <p:attrNameLst>
                                          <p:attrName>ppt_x</p:attrName>
                                        </p:attrNameLst>
                                      </p:cBhvr>
                                    </p:anim>
                                    <p:anim from="0" to="-1.0" calcmode="lin" valueType="num">
                                      <p:cBhvr>
                                        <p:cTn id="8" dur="200" decel="50000" autoRev="1" fill="hold">
                                          <p:stCondLst>
                                            <p:cond delay="600"/>
                                          </p:stCondLst>
                                        </p:cTn>
                                        <p:tgtEl>
                                          <p:spTgt spid="32">
                                            <p:txEl>
                                              <p:pRg st="0" end="0"/>
                                            </p:txEl>
                                          </p:spTgt>
                                        </p:tgtEl>
                                        <p:attrNameLst>
                                          <p:attrName>xshear</p:attrName>
                                        </p:attrNameLst>
                                      </p:cBhvr>
                                    </p:anim>
                                    <p:animScale>
                                      <p:cBhvr>
                                        <p:cTn id="9" dur="200" decel="100000" autoRev="1" fill="hold">
                                          <p:stCondLst>
                                            <p:cond delay="600"/>
                                          </p:stCondLst>
                                        </p:cTn>
                                        <p:tgtEl>
                                          <p:spTgt spid="32">
                                            <p:txEl>
                                              <p:pRg st="0" end="0"/>
                                            </p:txEl>
                                          </p:spTgt>
                                        </p:tgtEl>
                                      </p:cBhvr>
                                      <p:from x="100000" y="100000"/>
                                      <p:to x="80000" y="100000"/>
                                    </p:animScale>
                                    <p:anim by="(#ppt_h/3+#ppt_w*0.1)" calcmode="lin" valueType="num">
                                      <p:cBhvr additive="sum">
                                        <p:cTn id="10" dur="200" decel="100000" autoRev="1" fill="hold">
                                          <p:stCondLst>
                                            <p:cond delay="600"/>
                                          </p:stCondLst>
                                        </p:cTn>
                                        <p:tgtEl>
                                          <p:spTgt spid="32">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2">
                                            <p:txEl>
                                              <p:pRg st="1" end="1"/>
                                            </p:txEl>
                                          </p:spTgt>
                                        </p:tgtEl>
                                        <p:attrNameLst>
                                          <p:attrName>ppt_x</p:attrName>
                                        </p:attrNameLst>
                                      </p:cBhvr>
                                    </p:anim>
                                    <p:anim from="0" to="-1.0" calcmode="lin" valueType="num">
                                      <p:cBhvr>
                                        <p:cTn id="16" dur="200" decel="50000" autoRev="1" fill="hold">
                                          <p:stCondLst>
                                            <p:cond delay="600"/>
                                          </p:stCondLst>
                                        </p:cTn>
                                        <p:tgtEl>
                                          <p:spTgt spid="32">
                                            <p:txEl>
                                              <p:pRg st="1" end="1"/>
                                            </p:txEl>
                                          </p:spTgt>
                                        </p:tgtEl>
                                        <p:attrNameLst>
                                          <p:attrName>xshear</p:attrName>
                                        </p:attrNameLst>
                                      </p:cBhvr>
                                    </p:anim>
                                    <p:animScale>
                                      <p:cBhvr>
                                        <p:cTn id="17" dur="200" decel="100000" autoRev="1" fill="hold">
                                          <p:stCondLst>
                                            <p:cond delay="600"/>
                                          </p:stCondLst>
                                        </p:cTn>
                                        <p:tgtEl>
                                          <p:spTgt spid="32">
                                            <p:txEl>
                                              <p:pRg st="1" end="1"/>
                                            </p:txEl>
                                          </p:spTgt>
                                        </p:tgtEl>
                                      </p:cBhvr>
                                      <p:from x="100000" y="100000"/>
                                      <p:to x="80000" y="100000"/>
                                    </p:animScale>
                                    <p:anim by="(#ppt_h/3+#ppt_w*0.1)" calcmode="lin" valueType="num">
                                      <p:cBhvr additive="sum">
                                        <p:cTn id="18" dur="200" decel="100000" autoRev="1" fill="hold">
                                          <p:stCondLst>
                                            <p:cond delay="600"/>
                                          </p:stCondLst>
                                        </p:cTn>
                                        <p:tgtEl>
                                          <p:spTgt spid="32">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2">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2">
                                            <p:txEl>
                                              <p:pRg st="2" end="2"/>
                                            </p:txEl>
                                          </p:spTgt>
                                        </p:tgtEl>
                                        <p:attrNameLst>
                                          <p:attrName>ppt_x</p:attrName>
                                        </p:attrNameLst>
                                      </p:cBhvr>
                                    </p:anim>
                                    <p:anim from="0" to="-1.0" calcmode="lin" valueType="num">
                                      <p:cBhvr>
                                        <p:cTn id="24" dur="200" decel="50000" autoRev="1" fill="hold">
                                          <p:stCondLst>
                                            <p:cond delay="600"/>
                                          </p:stCondLst>
                                        </p:cTn>
                                        <p:tgtEl>
                                          <p:spTgt spid="32">
                                            <p:txEl>
                                              <p:pRg st="2" end="2"/>
                                            </p:txEl>
                                          </p:spTgt>
                                        </p:tgtEl>
                                        <p:attrNameLst>
                                          <p:attrName>xshear</p:attrName>
                                        </p:attrNameLst>
                                      </p:cBhvr>
                                    </p:anim>
                                    <p:animScale>
                                      <p:cBhvr>
                                        <p:cTn id="25" dur="200" decel="100000" autoRev="1" fill="hold">
                                          <p:stCondLst>
                                            <p:cond delay="600"/>
                                          </p:stCondLst>
                                        </p:cTn>
                                        <p:tgtEl>
                                          <p:spTgt spid="32">
                                            <p:txEl>
                                              <p:pRg st="2" end="2"/>
                                            </p:txEl>
                                          </p:spTgt>
                                        </p:tgtEl>
                                      </p:cBhvr>
                                      <p:from x="100000" y="100000"/>
                                      <p:to x="80000" y="100000"/>
                                    </p:animScale>
                                    <p:anim by="(#ppt_h/3+#ppt_w*0.1)" calcmode="lin" valueType="num">
                                      <p:cBhvr additive="sum">
                                        <p:cTn id="26" dur="200" decel="100000" autoRev="1" fill="hold">
                                          <p:stCondLst>
                                            <p:cond delay="600"/>
                                          </p:stCondLst>
                                        </p:cTn>
                                        <p:tgtEl>
                                          <p:spTgt spid="32">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2">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2">
                                            <p:txEl>
                                              <p:pRg st="3" end="3"/>
                                            </p:txEl>
                                          </p:spTgt>
                                        </p:tgtEl>
                                        <p:attrNameLst>
                                          <p:attrName>ppt_x</p:attrName>
                                        </p:attrNameLst>
                                      </p:cBhvr>
                                    </p:anim>
                                    <p:anim from="0" to="-1.0" calcmode="lin" valueType="num">
                                      <p:cBhvr>
                                        <p:cTn id="32" dur="200" decel="50000" autoRev="1" fill="hold">
                                          <p:stCondLst>
                                            <p:cond delay="600"/>
                                          </p:stCondLst>
                                        </p:cTn>
                                        <p:tgtEl>
                                          <p:spTgt spid="32">
                                            <p:txEl>
                                              <p:pRg st="3" end="3"/>
                                            </p:txEl>
                                          </p:spTgt>
                                        </p:tgtEl>
                                        <p:attrNameLst>
                                          <p:attrName>xshear</p:attrName>
                                        </p:attrNameLst>
                                      </p:cBhvr>
                                    </p:anim>
                                    <p:animScale>
                                      <p:cBhvr>
                                        <p:cTn id="33" dur="200" decel="100000" autoRev="1" fill="hold">
                                          <p:stCondLst>
                                            <p:cond delay="600"/>
                                          </p:stCondLst>
                                        </p:cTn>
                                        <p:tgtEl>
                                          <p:spTgt spid="32">
                                            <p:txEl>
                                              <p:pRg st="3" end="3"/>
                                            </p:txEl>
                                          </p:spTgt>
                                        </p:tgtEl>
                                      </p:cBhvr>
                                      <p:from x="100000" y="100000"/>
                                      <p:to x="80000" y="100000"/>
                                    </p:animScale>
                                    <p:anim by="(#ppt_h/3+#ppt_w*0.1)" calcmode="lin" valueType="num">
                                      <p:cBhvr additive="sum">
                                        <p:cTn id="34" dur="200" decel="100000" autoRev="1" fill="hold">
                                          <p:stCondLst>
                                            <p:cond delay="600"/>
                                          </p:stCondLst>
                                        </p:cTn>
                                        <p:tgtEl>
                                          <p:spTgt spid="32">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2495550" cy="701675"/>
          </a:xfrm>
        </p:spPr>
        <p:txBody>
          <a:bodyPr/>
          <a:lstStyle/>
          <a:p>
            <a:r>
              <a:rPr lang="en-US" dirty="0" smtClean="0"/>
              <a:t>Which one?</a:t>
            </a:r>
            <a:endParaRPr lang="en-US" dirty="0"/>
          </a:p>
        </p:txBody>
      </p:sp>
      <p:sp>
        <p:nvSpPr>
          <p:cNvPr id="4" name="Rectangle 3"/>
          <p:cNvSpPr>
            <a:spLocks noGrp="1" noChangeArrowheads="1"/>
          </p:cNvSpPr>
          <p:nvPr>
            <p:ph idx="1"/>
          </p:nvPr>
        </p:nvSpPr>
        <p:spPr bwMode="auto">
          <a:xfrm>
            <a:off x="304800" y="914400"/>
            <a:ext cx="7886700" cy="4351338"/>
          </a:xfrm>
        </p:spPr>
        <p:txBody>
          <a:bodyPr wrap="square" numCol="1" anchor="t" anchorCtr="0" compatLnSpc="1">
            <a:prstTxWarp prst="textNoShape">
              <a:avLst/>
            </a:prstTxWarp>
            <a:normAutofit/>
          </a:bodyPr>
          <a:lstStyle/>
          <a:p>
            <a:pPr marL="0" indent="0">
              <a:buFont typeface="Wingdings" panose="05000000000000000000" pitchFamily="2" charset="2"/>
              <a:buNone/>
            </a:pPr>
            <a:r>
              <a:rPr lang="en-US" sz="2400" dirty="0" smtClean="0"/>
              <a:t>Does this new basketball I made increase the number of free-throws made?</a:t>
            </a:r>
          </a:p>
          <a:p>
            <a:pPr lvl="1"/>
            <a:r>
              <a:rPr lang="en-US" sz="2000" dirty="0" smtClean="0"/>
              <a:t>(a) Two different units/subjects matched based on similar characteristics</a:t>
            </a:r>
          </a:p>
          <a:p>
            <a:pPr marL="342900" lvl="1" indent="0">
              <a:buNone/>
            </a:pPr>
            <a:endParaRPr lang="en-US" sz="2000" dirty="0" smtClean="0"/>
          </a:p>
          <a:p>
            <a:pPr marL="342900" lvl="1" indent="0">
              <a:buNone/>
            </a:pPr>
            <a:endParaRPr lang="en-US" sz="2000" dirty="0" smtClean="0"/>
          </a:p>
          <a:p>
            <a:pPr marL="342900" lvl="1" indent="0">
              <a:buNone/>
            </a:pPr>
            <a:endParaRPr lang="en-US" sz="2000" dirty="0"/>
          </a:p>
          <a:p>
            <a:pPr lvl="1"/>
            <a:r>
              <a:rPr lang="en-US" sz="2000" dirty="0" smtClean="0"/>
              <a:t>(b) One subject/unit receives both treatments (i.e. A person is paired with him/herself.  Each subject serves as his/her own control.)</a:t>
            </a:r>
          </a:p>
        </p:txBody>
      </p:sp>
    </p:spTree>
    <p:extLst>
      <p:ext uri="{BB962C8B-B14F-4D97-AF65-F5344CB8AC3E}">
        <p14:creationId xmlns:p14="http://schemas.microsoft.com/office/powerpoint/2010/main" val="82483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
                                            <p:txEl>
                                              <p:pRg st="0" end="0"/>
                                            </p:txEl>
                                          </p:spTgt>
                                        </p:tgtEl>
                                        <p:attrNameLst>
                                          <p:attrName>ppt_x</p:attrName>
                                        </p:attrNameLst>
                                      </p:cBhvr>
                                    </p:anim>
                                    <p:anim from="0" to="-1.0" calcmode="lin" valueType="num">
                                      <p:cBhvr>
                                        <p:cTn id="8" dur="200" decel="50000" autoRev="1" fill="hold">
                                          <p:stCondLst>
                                            <p:cond delay="600"/>
                                          </p:stCondLst>
                                        </p:cTn>
                                        <p:tgtEl>
                                          <p:spTgt spid="4">
                                            <p:txEl>
                                              <p:pRg st="0" end="0"/>
                                            </p:txEl>
                                          </p:spTgt>
                                        </p:tgtEl>
                                        <p:attrNameLst>
                                          <p:attrName>xshear</p:attrName>
                                        </p:attrNameLst>
                                      </p:cBhvr>
                                    </p:anim>
                                    <p:animScale>
                                      <p:cBhvr>
                                        <p:cTn id="9" dur="200" decel="100000" autoRev="1" fill="hold">
                                          <p:stCondLst>
                                            <p:cond delay="600"/>
                                          </p:stCondLst>
                                        </p:cTn>
                                        <p:tgtEl>
                                          <p:spTgt spid="4">
                                            <p:txEl>
                                              <p:pRg st="0" end="0"/>
                                            </p:txEl>
                                          </p:spTgt>
                                        </p:tgtEl>
                                      </p:cBhvr>
                                      <p:from x="100000" y="100000"/>
                                      <p:to x="80000" y="100000"/>
                                    </p:animScale>
                                    <p:anim by="(#ppt_h/3+#ppt_w*0.1)" calcmode="lin" valueType="num">
                                      <p:cBhvr additive="sum">
                                        <p:cTn id="10" dur="200" decel="100000" autoRev="1" fill="hold">
                                          <p:stCondLst>
                                            <p:cond delay="600"/>
                                          </p:stCondLst>
                                        </p:cTn>
                                        <p:tgtEl>
                                          <p:spTgt spid="4">
                                            <p:txEl>
                                              <p:pRg st="0" end="0"/>
                                            </p:txEl>
                                          </p:spTgt>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4">
                                            <p:txEl>
                                              <p:pRg st="1" end="1"/>
                                            </p:txEl>
                                          </p:spTgt>
                                        </p:tgtEl>
                                        <p:attrNameLst>
                                          <p:attrName>ppt_x</p:attrName>
                                        </p:attrNameLst>
                                      </p:cBhvr>
                                    </p:anim>
                                    <p:anim from="0" to="-1.0" calcmode="lin" valueType="num">
                                      <p:cBhvr>
                                        <p:cTn id="14" dur="200" decel="50000" autoRev="1" fill="hold">
                                          <p:stCondLst>
                                            <p:cond delay="600"/>
                                          </p:stCondLst>
                                        </p:cTn>
                                        <p:tgtEl>
                                          <p:spTgt spid="4">
                                            <p:txEl>
                                              <p:pRg st="1" end="1"/>
                                            </p:txEl>
                                          </p:spTgt>
                                        </p:tgtEl>
                                        <p:attrNameLst>
                                          <p:attrName>xshear</p:attrName>
                                        </p:attrNameLst>
                                      </p:cBhvr>
                                    </p:anim>
                                    <p:animScale>
                                      <p:cBhvr>
                                        <p:cTn id="15" dur="200" decel="100000" autoRev="1" fill="hold">
                                          <p:stCondLst>
                                            <p:cond delay="600"/>
                                          </p:stCondLst>
                                        </p:cTn>
                                        <p:tgtEl>
                                          <p:spTgt spid="4">
                                            <p:txEl>
                                              <p:pRg st="1" end="1"/>
                                            </p:txEl>
                                          </p:spTgt>
                                        </p:tgtEl>
                                      </p:cBhvr>
                                      <p:from x="100000" y="100000"/>
                                      <p:to x="80000" y="100000"/>
                                    </p:animScale>
                                    <p:anim by="(#ppt_h/3+#ppt_w*0.1)" calcmode="lin" valueType="num">
                                      <p:cBhvr additive="sum">
                                        <p:cTn id="16" dur="200" decel="100000" autoRev="1" fill="hold">
                                          <p:stCondLst>
                                            <p:cond delay="600"/>
                                          </p:stCondLst>
                                        </p:cTn>
                                        <p:tgtEl>
                                          <p:spTgt spid="4">
                                            <p:txEl>
                                              <p:pRg st="1" end="1"/>
                                            </p:txEl>
                                          </p:spTgt>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from="(-#ppt_w/2)" to="(#ppt_x)" calcmode="lin" valueType="num">
                                      <p:cBhvr>
                                        <p:cTn id="19" dur="600" fill="hold">
                                          <p:stCondLst>
                                            <p:cond delay="0"/>
                                          </p:stCondLst>
                                        </p:cTn>
                                        <p:tgtEl>
                                          <p:spTgt spid="4">
                                            <p:txEl>
                                              <p:pRg st="5" end="5"/>
                                            </p:txEl>
                                          </p:spTgt>
                                        </p:tgtEl>
                                        <p:attrNameLst>
                                          <p:attrName>ppt_x</p:attrName>
                                        </p:attrNameLst>
                                      </p:cBhvr>
                                    </p:anim>
                                    <p:anim from="0" to="-1.0" calcmode="lin" valueType="num">
                                      <p:cBhvr>
                                        <p:cTn id="20" dur="200" decel="50000" autoRev="1" fill="hold">
                                          <p:stCondLst>
                                            <p:cond delay="600"/>
                                          </p:stCondLst>
                                        </p:cTn>
                                        <p:tgtEl>
                                          <p:spTgt spid="4">
                                            <p:txEl>
                                              <p:pRg st="5" end="5"/>
                                            </p:txEl>
                                          </p:spTgt>
                                        </p:tgtEl>
                                        <p:attrNameLst>
                                          <p:attrName>xshear</p:attrName>
                                        </p:attrNameLst>
                                      </p:cBhvr>
                                    </p:anim>
                                    <p:animScale>
                                      <p:cBhvr>
                                        <p:cTn id="21" dur="200" decel="100000" autoRev="1" fill="hold">
                                          <p:stCondLst>
                                            <p:cond delay="600"/>
                                          </p:stCondLst>
                                        </p:cTn>
                                        <p:tgtEl>
                                          <p:spTgt spid="4">
                                            <p:txEl>
                                              <p:pRg st="5" end="5"/>
                                            </p:txEl>
                                          </p:spTgt>
                                        </p:tgtEl>
                                      </p:cBhvr>
                                      <p:from x="100000" y="100000"/>
                                      <p:to x="80000" y="100000"/>
                                    </p:animScale>
                                    <p:anim by="(#ppt_h/3+#ppt_w*0.1)" calcmode="lin" valueType="num">
                                      <p:cBhvr additive="sum">
                                        <p:cTn id="22" dur="200" decel="100000" autoRev="1" fill="hold">
                                          <p:stCondLst>
                                            <p:cond delay="600"/>
                                          </p:stCondLst>
                                        </p:cTn>
                                        <p:tgtEl>
                                          <p:spTgt spid="4">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228600"/>
            <a:ext cx="7886700" cy="1325563"/>
          </a:xfrm>
        </p:spPr>
        <p:txBody>
          <a:bodyPr/>
          <a:lstStyle/>
          <a:p>
            <a:r>
              <a:rPr lang="en-US" dirty="0" smtClean="0"/>
              <a:t>Example: Fertilizing a Field</a:t>
            </a:r>
          </a:p>
        </p:txBody>
      </p:sp>
      <p:pic>
        <p:nvPicPr>
          <p:cNvPr id="1331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673975" cy="4351338"/>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152400"/>
            <a:ext cx="8362950" cy="1325563"/>
          </a:xfrm>
        </p:spPr>
        <p:txBody>
          <a:bodyPr/>
          <a:lstStyle/>
          <a:p>
            <a:r>
              <a:rPr lang="en-US" sz="4000" dirty="0" smtClean="0"/>
              <a:t>Other Considerations with Experiments</a:t>
            </a:r>
          </a:p>
        </p:txBody>
      </p:sp>
      <p:sp>
        <p:nvSpPr>
          <p:cNvPr id="24579" name="Rectangle 3"/>
          <p:cNvSpPr>
            <a:spLocks noGrp="1" noChangeArrowheads="1"/>
          </p:cNvSpPr>
          <p:nvPr>
            <p:ph idx="1"/>
          </p:nvPr>
        </p:nvSpPr>
        <p:spPr bwMode="auto">
          <a:xfrm>
            <a:off x="559377" y="990600"/>
            <a:ext cx="7886700" cy="4351338"/>
          </a:xfrm>
        </p:spPr>
        <p:txBody>
          <a:bodyPr wrap="square" numCol="1" anchor="t" anchorCtr="0" compatLnSpc="1">
            <a:prstTxWarp prst="textNoShape">
              <a:avLst/>
            </a:prstTxWarp>
            <a:normAutofit/>
          </a:bodyPr>
          <a:lstStyle/>
          <a:p>
            <a:r>
              <a:rPr lang="en-US" sz="2400" dirty="0" smtClean="0"/>
              <a:t>It is sometimes better if the experiment is conducted in a </a:t>
            </a:r>
            <a:r>
              <a:rPr lang="en-US" sz="2400" b="1" i="1" dirty="0" smtClean="0"/>
              <a:t>double-blind</a:t>
            </a:r>
            <a:r>
              <a:rPr lang="en-US" sz="2400" dirty="0" smtClean="0"/>
              <a:t> manner.</a:t>
            </a:r>
          </a:p>
          <a:p>
            <a:pPr lvl="1"/>
            <a:r>
              <a:rPr lang="en-US" sz="2000" dirty="0" smtClean="0"/>
              <a:t>Neither the subjects nor the people administering the experiment know which treatment the subjects received.</a:t>
            </a:r>
          </a:p>
          <a:p>
            <a:r>
              <a:rPr lang="en-US" sz="2400" dirty="0" smtClean="0"/>
              <a:t>Sometimes a </a:t>
            </a:r>
            <a:r>
              <a:rPr lang="en-US" sz="2400" i="1" dirty="0" smtClean="0"/>
              <a:t>lack of realism</a:t>
            </a:r>
            <a:r>
              <a:rPr lang="en-US" sz="2400" dirty="0" smtClean="0"/>
              <a:t> is a problem for experiments.</a:t>
            </a:r>
          </a:p>
          <a:p>
            <a:pPr lvl="1"/>
            <a:r>
              <a:rPr lang="en-US" sz="2000" dirty="0" smtClean="0"/>
              <a:t>A laboratory setting is not always the same as real life, which makes it difficult to generalize your findings.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amond(in)">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amond(in)">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amond(in)">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amond(in)">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76200"/>
            <a:ext cx="7886700" cy="1325563"/>
          </a:xfrm>
        </p:spPr>
        <p:txBody>
          <a:bodyPr/>
          <a:lstStyle/>
          <a:p>
            <a:r>
              <a:rPr lang="en-US" dirty="0" smtClean="0"/>
              <a:t>Other Considerations </a:t>
            </a:r>
            <a:r>
              <a:rPr lang="en-US" dirty="0" err="1" smtClean="0"/>
              <a:t>Cont</a:t>
            </a:r>
            <a:r>
              <a:rPr lang="en-US" dirty="0" smtClean="0"/>
              <a:t>…</a:t>
            </a:r>
          </a:p>
        </p:txBody>
      </p:sp>
      <p:sp>
        <p:nvSpPr>
          <p:cNvPr id="25603" name="Rectangle 3"/>
          <p:cNvSpPr>
            <a:spLocks noGrp="1" noChangeArrowheads="1"/>
          </p:cNvSpPr>
          <p:nvPr>
            <p:ph idx="1"/>
          </p:nvPr>
        </p:nvSpPr>
        <p:spPr bwMode="auto">
          <a:xfrm>
            <a:off x="304800" y="838200"/>
            <a:ext cx="7886700" cy="4351338"/>
          </a:xfrm>
        </p:spPr>
        <p:txBody>
          <a:bodyPr wrap="square" numCol="1" anchor="t" anchorCtr="0" compatLnSpc="1">
            <a:prstTxWarp prst="textNoShape">
              <a:avLst/>
            </a:prstTxWarp>
          </a:bodyPr>
          <a:lstStyle/>
          <a:p>
            <a:r>
              <a:rPr lang="en-US" sz="2800" dirty="0" smtClean="0"/>
              <a:t>Don’t forget to describe your </a:t>
            </a:r>
            <a:r>
              <a:rPr lang="en-US" sz="2800" u="sng" dirty="0" smtClean="0"/>
              <a:t>randomization process </a:t>
            </a:r>
            <a:r>
              <a:rPr lang="en-US" sz="2800" dirty="0" smtClean="0"/>
              <a:t>in detail when writing an open-ended response.</a:t>
            </a:r>
          </a:p>
          <a:p>
            <a:r>
              <a:rPr lang="en-US" sz="2800" b="1" dirty="0" smtClean="0"/>
              <a:t>Random sample</a:t>
            </a:r>
          </a:p>
          <a:p>
            <a:pPr lvl="1"/>
            <a:r>
              <a:rPr lang="en-US" sz="2400" dirty="0" smtClean="0"/>
              <a:t>Allows you to </a:t>
            </a:r>
            <a:r>
              <a:rPr lang="en-US" sz="2400" u="sng" dirty="0" smtClean="0"/>
              <a:t>generalize</a:t>
            </a:r>
            <a:r>
              <a:rPr lang="en-US" sz="2400" dirty="0" smtClean="0"/>
              <a:t> your results to the population</a:t>
            </a:r>
          </a:p>
          <a:p>
            <a:pPr marL="342900" lvl="1" indent="0">
              <a:buNone/>
            </a:pPr>
            <a:endParaRPr lang="en-US" sz="2400" dirty="0" smtClean="0"/>
          </a:p>
          <a:p>
            <a:r>
              <a:rPr lang="en-US" sz="2800" b="1" dirty="0" smtClean="0"/>
              <a:t>Random allocation </a:t>
            </a:r>
            <a:r>
              <a:rPr lang="en-US" sz="2800" dirty="0" smtClean="0"/>
              <a:t>to treatment groups</a:t>
            </a:r>
          </a:p>
          <a:p>
            <a:pPr lvl="1"/>
            <a:r>
              <a:rPr lang="en-US" sz="2400" dirty="0" smtClean="0"/>
              <a:t>Allows you to state that the </a:t>
            </a:r>
            <a:r>
              <a:rPr lang="en-US" sz="2400" u="sng" dirty="0" smtClean="0"/>
              <a:t>difference</a:t>
            </a:r>
            <a:r>
              <a:rPr lang="en-US" sz="2400" dirty="0" smtClean="0"/>
              <a:t> between the responses in the treatment groups was </a:t>
            </a:r>
            <a:r>
              <a:rPr lang="en-US" sz="2400" u="sng" dirty="0" smtClean="0"/>
              <a:t>due to the effects </a:t>
            </a:r>
            <a:r>
              <a:rPr lang="en-US" sz="2400" dirty="0" smtClean="0"/>
              <a:t>of the explanatory variable, not the personal characteristics of the subjects.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plus(in)">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plus(in)">
                                      <p:cBhvr>
                                        <p:cTn id="12" dur="2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plus(in)">
                                      <p:cBhvr>
                                        <p:cTn id="17" dur="20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plus(in)">
                                      <p:cBhvr>
                                        <p:cTn id="22" dur="2000"/>
                                        <p:tgtEl>
                                          <p:spTgt spid="256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plus(in)">
                                      <p:cBhvr>
                                        <p:cTn id="27" dur="20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2832" t="23089" r="32551" b="56897"/>
          <a:stretch/>
        </p:blipFill>
        <p:spPr bwMode="auto">
          <a:xfrm>
            <a:off x="381000" y="1600200"/>
            <a:ext cx="8334919" cy="271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861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3676" t="21837" r="31566" b="49394"/>
          <a:stretch/>
        </p:blipFill>
        <p:spPr bwMode="auto">
          <a:xfrm>
            <a:off x="533400" y="762000"/>
            <a:ext cx="8229600" cy="3831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187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4093704"/>
              </p:ext>
            </p:extLst>
          </p:nvPr>
        </p:nvGraphicFramePr>
        <p:xfrm>
          <a:off x="381000" y="457200"/>
          <a:ext cx="8458200" cy="3992880"/>
        </p:xfrm>
        <a:graphic>
          <a:graphicData uri="http://schemas.openxmlformats.org/drawingml/2006/table">
            <a:tbl>
              <a:tblPr>
                <a:tableStyleId>{2D5ABB26-0587-4C30-8999-92F81FD0307C}</a:tableStyleId>
              </a:tblPr>
              <a:tblGrid>
                <a:gridCol w="8458200"/>
              </a:tblGrid>
              <a:tr h="0">
                <a:tc>
                  <a:txBody>
                    <a:bodyPr/>
                    <a:lstStyle/>
                    <a:p>
                      <a:r>
                        <a:rPr lang="en-US" sz="2000" dirty="0">
                          <a:effectLst/>
                        </a:rPr>
                        <a:t>A television station broadcast a court trial in its entirety. During a news program, viewers were asked to go to the TV station’s website and state whether they thought the defendant was guilty or not guilty. Of the 1,840 viewers who gave their opinion, 1,521 felt that the defendant was not guilty. The viewers who registered their opinions constitute</a:t>
                      </a:r>
                      <a:endParaRPr lang="en-US" sz="2000" dirty="0"/>
                    </a:p>
                  </a:txBody>
                  <a:tcPr anchor="ctr"/>
                </a:tc>
              </a:tr>
              <a:tr h="0">
                <a:tc>
                  <a:txBody>
                    <a:bodyPr/>
                    <a:lstStyle/>
                    <a:p>
                      <a:pPr algn="l"/>
                      <a:endParaRPr lang="en-US" sz="2000" dirty="0">
                        <a:effectLst/>
                      </a:endParaRPr>
                    </a:p>
                  </a:txBody>
                  <a:tcPr anchor="ctr"/>
                </a:tc>
              </a:tr>
              <a:tr h="0">
                <a:tc>
                  <a:txBody>
                    <a:bodyPr/>
                    <a:lstStyle/>
                    <a:p>
                      <a:pPr algn="l"/>
                      <a:r>
                        <a:rPr lang="en-US" sz="2000" dirty="0">
                          <a:effectLst/>
                        </a:rPr>
                        <a:t>A: a population</a:t>
                      </a:r>
                      <a:r>
                        <a:rPr lang="en-US" sz="2000" dirty="0" smtClean="0">
                          <a:effectLst/>
                        </a:rPr>
                        <a:t>.</a:t>
                      </a:r>
                      <a:endParaRPr lang="en-US" sz="2000" dirty="0">
                        <a:effectLst/>
                      </a:endParaRPr>
                    </a:p>
                  </a:txBody>
                  <a:tcPr anchor="ctr"/>
                </a:tc>
              </a:tr>
              <a:tr h="0">
                <a:tc>
                  <a:txBody>
                    <a:bodyPr/>
                    <a:lstStyle/>
                    <a:p>
                      <a:pPr algn="l"/>
                      <a:r>
                        <a:rPr lang="en-US" sz="2000" dirty="0">
                          <a:effectLst/>
                        </a:rPr>
                        <a:t>B: a convenience sample</a:t>
                      </a:r>
                      <a:r>
                        <a:rPr lang="en-US" sz="2000" dirty="0" smtClean="0">
                          <a:effectLst/>
                        </a:rPr>
                        <a:t>.</a:t>
                      </a:r>
                      <a:endParaRPr lang="en-US" sz="2000" dirty="0">
                        <a:effectLst/>
                      </a:endParaRPr>
                    </a:p>
                  </a:txBody>
                  <a:tcPr anchor="ctr"/>
                </a:tc>
              </a:tr>
              <a:tr h="0">
                <a:tc>
                  <a:txBody>
                    <a:bodyPr/>
                    <a:lstStyle/>
                    <a:p>
                      <a:pPr algn="l"/>
                      <a:r>
                        <a:rPr lang="en-US" sz="2000" dirty="0">
                          <a:effectLst/>
                        </a:rPr>
                        <a:t>C: a voluntary response sample</a:t>
                      </a:r>
                      <a:r>
                        <a:rPr lang="en-US" sz="2000" dirty="0" smtClean="0">
                          <a:effectLst/>
                        </a:rPr>
                        <a:t>.</a:t>
                      </a:r>
                      <a:endParaRPr lang="en-US" sz="2000" dirty="0">
                        <a:effectLst/>
                      </a:endParaRPr>
                    </a:p>
                  </a:txBody>
                  <a:tcPr anchor="ctr"/>
                </a:tc>
              </a:tr>
              <a:tr h="0">
                <a:tc>
                  <a:txBody>
                    <a:bodyPr/>
                    <a:lstStyle/>
                    <a:p>
                      <a:pPr algn="l"/>
                      <a:r>
                        <a:rPr lang="en-US" sz="2000" dirty="0">
                          <a:effectLst/>
                        </a:rPr>
                        <a:t>D: a probability sample</a:t>
                      </a:r>
                      <a:r>
                        <a:rPr lang="en-US" sz="2000" dirty="0" smtClean="0">
                          <a:effectLst/>
                        </a:rPr>
                        <a:t>.</a:t>
                      </a:r>
                      <a:endParaRPr lang="en-US" sz="2000" dirty="0">
                        <a:effectLst/>
                      </a:endParaRPr>
                    </a:p>
                  </a:txBody>
                  <a:tcPr anchor="ctr"/>
                </a:tc>
              </a:tr>
              <a:tr h="0">
                <a:tc>
                  <a:txBody>
                    <a:bodyPr/>
                    <a:lstStyle/>
                    <a:p>
                      <a:pPr algn="l"/>
                      <a:r>
                        <a:rPr lang="en-US" sz="2000" dirty="0">
                          <a:effectLst/>
                        </a:rPr>
                        <a:t>E: a stratified random sample.</a:t>
                      </a:r>
                    </a:p>
                  </a:txBody>
                  <a:tcPr anchor="ctr"/>
                </a:tc>
              </a:tr>
            </a:tbl>
          </a:graphicData>
        </a:graphic>
      </p:graphicFrame>
    </p:spTree>
    <p:controls>
      <mc:AlternateContent xmlns:mc="http://schemas.openxmlformats.org/markup-compatibility/2006">
        <mc:Choice xmlns:v="urn:schemas-microsoft-com:vml" Requires="v">
          <p:control spid="7184" name="DefaultOcx" r:id="rId2" imgW="257040" imgH="304920"/>
        </mc:Choice>
        <mc:Fallback>
          <p:control name="DefaultOcx" r:id="rId2" imgW="257040" imgH="304920">
            <p:pic>
              <p:nvPicPr>
                <p:cNvPr id="2" name="DefaultOcx"/>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85" name="HTMLOption1" r:id="rId3" imgW="257040" imgH="304920"/>
        </mc:Choice>
        <mc:Fallback>
          <p:control name="HTMLOption1" r:id="rId3" imgW="257040" imgH="304920">
            <p:pic>
              <p:nvPicPr>
                <p:cNvPr id="3" name="HTMLOption1"/>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86" name="HTMLOption2" r:id="rId4" imgW="257040" imgH="304920"/>
        </mc:Choice>
        <mc:Fallback>
          <p:control name="HTMLOption2" r:id="rId4" imgW="257040" imgH="304920">
            <p:pic>
              <p:nvPicPr>
                <p:cNvPr id="5" name="HTMLOption2"/>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87" name="HTMLOption3" r:id="rId5" imgW="257040" imgH="304920"/>
        </mc:Choice>
        <mc:Fallback>
          <p:control name="HTMLOption3" r:id="rId5" imgW="257040" imgH="304920">
            <p:pic>
              <p:nvPicPr>
                <p:cNvPr id="6" name="HTMLOption3"/>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88" name="HTMLOption4" r:id="rId6" imgW="257040" imgH="304920"/>
        </mc:Choice>
        <mc:Fallback>
          <p:control name="HTMLOption4" r:id="rId6" imgW="257040" imgH="304920">
            <p:pic>
              <p:nvPicPr>
                <p:cNvPr id="7" name="HTMLOption4"/>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087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dirty="0" smtClean="0"/>
              <a:t>AP Statistics</a:t>
            </a:r>
          </a:p>
        </p:txBody>
      </p:sp>
      <p:sp>
        <p:nvSpPr>
          <p:cNvPr id="3075" name="Rectangle 3"/>
          <p:cNvSpPr>
            <a:spLocks noGrp="1" noChangeArrowheads="1"/>
          </p:cNvSpPr>
          <p:nvPr>
            <p:ph type="subTitle" idx="1"/>
          </p:nvPr>
        </p:nvSpPr>
        <p:spPr bwMode="auto"/>
        <p:txBody>
          <a:bodyPr wrap="square" numCol="1" anchor="t" anchorCtr="0" compatLnSpc="1">
            <a:prstTxWarp prst="textNoShape">
              <a:avLst/>
            </a:prstTxWarp>
          </a:bodyPr>
          <a:lstStyle/>
          <a:p>
            <a:r>
              <a:rPr lang="en-US" dirty="0" smtClean="0"/>
              <a:t>Chapter 5.2: Designing Experiments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52400"/>
            <a:ext cx="7886700" cy="1325563"/>
          </a:xfrm>
        </p:spPr>
        <p:txBody>
          <a:bodyPr/>
          <a:lstStyle/>
          <a:p>
            <a:pPr eaLnBrk="1" hangingPunct="1">
              <a:defRPr/>
            </a:pPr>
            <a:r>
              <a:rPr lang="en-US" dirty="0" smtClean="0"/>
              <a:t>Parts of an Experiment</a:t>
            </a:r>
          </a:p>
        </p:txBody>
      </p:sp>
      <p:sp>
        <p:nvSpPr>
          <p:cNvPr id="16387" name="Rectangle 3"/>
          <p:cNvSpPr>
            <a:spLocks noGrp="1" noChangeArrowheads="1"/>
          </p:cNvSpPr>
          <p:nvPr>
            <p:ph idx="1"/>
          </p:nvPr>
        </p:nvSpPr>
        <p:spPr>
          <a:xfrm>
            <a:off x="533400" y="838200"/>
            <a:ext cx="7886700" cy="5638800"/>
          </a:xfrm>
        </p:spPr>
        <p:txBody>
          <a:bodyPr>
            <a:normAutofit/>
          </a:bodyPr>
          <a:lstStyle/>
          <a:p>
            <a:pPr eaLnBrk="1" hangingPunct="1">
              <a:lnSpc>
                <a:spcPct val="90000"/>
              </a:lnSpc>
              <a:defRPr/>
            </a:pPr>
            <a:r>
              <a:rPr lang="en-US" sz="2800" b="1" dirty="0" smtClean="0"/>
              <a:t>Experimental Units</a:t>
            </a:r>
            <a:r>
              <a:rPr lang="en-US" sz="2800" dirty="0" smtClean="0"/>
              <a:t>: Individuals on which the experiment is being performed, (called subjects or participants when human)</a:t>
            </a:r>
          </a:p>
          <a:p>
            <a:pPr eaLnBrk="1" hangingPunct="1">
              <a:lnSpc>
                <a:spcPct val="90000"/>
              </a:lnSpc>
              <a:defRPr/>
            </a:pPr>
            <a:r>
              <a:rPr lang="en-US" sz="2800" b="1" dirty="0" smtClean="0"/>
              <a:t>Treatment</a:t>
            </a:r>
            <a:r>
              <a:rPr lang="en-US" sz="2800" dirty="0" smtClean="0"/>
              <a:t>: An experimental condition applied to the units.</a:t>
            </a:r>
          </a:p>
          <a:p>
            <a:pPr eaLnBrk="1" hangingPunct="1">
              <a:lnSpc>
                <a:spcPct val="90000"/>
              </a:lnSpc>
              <a:defRPr/>
            </a:pPr>
            <a:r>
              <a:rPr lang="en-US" sz="2800" b="1" dirty="0" smtClean="0"/>
              <a:t>Factors</a:t>
            </a:r>
            <a:r>
              <a:rPr lang="en-US" sz="2800" dirty="0" smtClean="0"/>
              <a:t>: The explanatory variables in an experiment.</a:t>
            </a:r>
          </a:p>
          <a:p>
            <a:pPr eaLnBrk="1" hangingPunct="1">
              <a:lnSpc>
                <a:spcPct val="90000"/>
              </a:lnSpc>
              <a:defRPr/>
            </a:pPr>
            <a:r>
              <a:rPr lang="en-US" sz="2800" b="1" dirty="0" smtClean="0"/>
              <a:t>Level</a:t>
            </a:r>
            <a:r>
              <a:rPr lang="en-US" sz="2800" dirty="0" smtClean="0"/>
              <a:t>: A specific value of a </a:t>
            </a:r>
            <a:r>
              <a:rPr lang="en-US" sz="2800" dirty="0" smtClean="0"/>
              <a:t>factor</a:t>
            </a:r>
            <a:endParaRPr lang="en-US" sz="2800" dirty="0" smtClean="0"/>
          </a:p>
        </p:txBody>
      </p:sp>
    </p:spTree>
    <p:extLst>
      <p:ext uri="{BB962C8B-B14F-4D97-AF65-F5344CB8AC3E}">
        <p14:creationId xmlns:p14="http://schemas.microsoft.com/office/powerpoint/2010/main" val="3133863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plus(in)">
                                      <p:cBhvr>
                                        <p:cTn id="7" dur="20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plus(in)">
                                      <p:cBhvr>
                                        <p:cTn id="12" dur="20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plus(in)">
                                      <p:cBhvr>
                                        <p:cTn id="17" dur="20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plus(in)">
                                      <p:cBhvr>
                                        <p:cTn id="22" dur="2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81000" y="228600"/>
            <a:ext cx="7886700" cy="4191000"/>
          </a:xfrm>
        </p:spPr>
        <p:txBody>
          <a:bodyPr>
            <a:normAutofit/>
          </a:bodyPr>
          <a:lstStyle/>
          <a:p>
            <a:pPr eaLnBrk="1" hangingPunct="1">
              <a:lnSpc>
                <a:spcPct val="90000"/>
              </a:lnSpc>
              <a:defRPr/>
            </a:pPr>
            <a:r>
              <a:rPr lang="en-US" sz="2000" b="1" dirty="0" smtClean="0"/>
              <a:t>Treatment</a:t>
            </a:r>
            <a:r>
              <a:rPr lang="en-US" sz="2000" dirty="0" smtClean="0"/>
              <a:t>: An experimental condition applied to the units.</a:t>
            </a:r>
          </a:p>
          <a:p>
            <a:pPr eaLnBrk="1" hangingPunct="1">
              <a:lnSpc>
                <a:spcPct val="90000"/>
              </a:lnSpc>
              <a:defRPr/>
            </a:pPr>
            <a:r>
              <a:rPr lang="en-US" sz="2000" b="1" dirty="0" smtClean="0"/>
              <a:t>Factors</a:t>
            </a:r>
            <a:r>
              <a:rPr lang="en-US" sz="2000" dirty="0" smtClean="0"/>
              <a:t>: The explanatory variables in an experiment.</a:t>
            </a:r>
          </a:p>
          <a:p>
            <a:pPr eaLnBrk="1" hangingPunct="1">
              <a:lnSpc>
                <a:spcPct val="90000"/>
              </a:lnSpc>
              <a:defRPr/>
            </a:pPr>
            <a:r>
              <a:rPr lang="en-US" sz="2000" b="1" dirty="0" smtClean="0"/>
              <a:t>Level</a:t>
            </a:r>
            <a:r>
              <a:rPr lang="en-US" sz="2000" dirty="0" smtClean="0"/>
              <a:t>: A specific value of a factor</a:t>
            </a:r>
          </a:p>
          <a:p>
            <a:pPr>
              <a:defRPr/>
            </a:pPr>
            <a:r>
              <a:rPr lang="en-US" sz="2700" dirty="0"/>
              <a:t>Combination of levels and factors form the treatment.</a:t>
            </a:r>
          </a:p>
          <a:p>
            <a:pPr lvl="1" eaLnBrk="1" hangingPunct="1">
              <a:lnSpc>
                <a:spcPct val="90000"/>
              </a:lnSpc>
              <a:defRPr/>
            </a:pPr>
            <a:r>
              <a:rPr lang="en-US" sz="2400" dirty="0" smtClean="0"/>
              <a:t>Ex….</a:t>
            </a:r>
          </a:p>
          <a:p>
            <a:pPr lvl="2">
              <a:defRPr/>
            </a:pPr>
            <a:r>
              <a:rPr lang="en-US" sz="2100" dirty="0" smtClean="0"/>
              <a:t>You are doing an experiment on dosage and method of delivery for a drug.</a:t>
            </a:r>
          </a:p>
          <a:p>
            <a:pPr lvl="2">
              <a:defRPr/>
            </a:pPr>
            <a:r>
              <a:rPr lang="en-US" sz="2100" dirty="0" smtClean="0"/>
              <a:t>2 Factors: Dosage, temperature</a:t>
            </a:r>
          </a:p>
          <a:p>
            <a:pPr lvl="2">
              <a:defRPr/>
            </a:pPr>
            <a:r>
              <a:rPr lang="en-US" sz="2100" dirty="0" smtClean="0"/>
              <a:t>2 Levels for each factor: Dosage -- 200mg, 400mg ; Method – orally, intravenously</a:t>
            </a:r>
          </a:p>
          <a:p>
            <a:pPr lvl="2" eaLnBrk="1" hangingPunct="1">
              <a:lnSpc>
                <a:spcPct val="90000"/>
              </a:lnSpc>
              <a:defRPr/>
            </a:pPr>
            <a:r>
              <a:rPr lang="en-US" sz="2000" dirty="0" smtClean="0"/>
              <a:t>4 Treatments: 200mg orally, 400m orally, 200mg intravenously, 400mg intravenously</a:t>
            </a:r>
          </a:p>
        </p:txBody>
      </p:sp>
    </p:spTree>
    <p:extLst>
      <p:ext uri="{BB962C8B-B14F-4D97-AF65-F5344CB8AC3E}">
        <p14:creationId xmlns:p14="http://schemas.microsoft.com/office/powerpoint/2010/main" val="2405567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plus(in)">
                                      <p:cBhvr>
                                        <p:cTn id="7" dur="20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plus(in)">
                                      <p:cBhvr>
                                        <p:cTn id="12" dur="20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plus(in)">
                                      <p:cBhvr>
                                        <p:cTn id="17" dur="20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plus(in)">
                                      <p:cBhvr>
                                        <p:cTn id="22" dur="2000"/>
                                        <p:tgtEl>
                                          <p:spTgt spid="16387">
                                            <p:txEl>
                                              <p:pRg st="3" end="3"/>
                                            </p:txEl>
                                          </p:spTgt>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plus(in)">
                                      <p:cBhvr>
                                        <p:cTn id="25" dur="2000"/>
                                        <p:tgtEl>
                                          <p:spTgt spid="16387">
                                            <p:txEl>
                                              <p:pRg st="4" end="4"/>
                                            </p:txEl>
                                          </p:spTgt>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16387">
                                            <p:txEl>
                                              <p:pRg st="5" end="5"/>
                                            </p:txEl>
                                          </p:spTgt>
                                        </p:tgtEl>
                                        <p:attrNameLst>
                                          <p:attrName>style.visibility</p:attrName>
                                        </p:attrNameLst>
                                      </p:cBhvr>
                                      <p:to>
                                        <p:strVal val="visible"/>
                                      </p:to>
                                    </p:set>
                                    <p:animEffect transition="in" filter="plus(in)">
                                      <p:cBhvr>
                                        <p:cTn id="28" dur="2000"/>
                                        <p:tgtEl>
                                          <p:spTgt spid="16387">
                                            <p:txEl>
                                              <p:pRg st="5" end="5"/>
                                            </p:txEl>
                                          </p:spTgt>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Effect transition="in" filter="plus(in)">
                                      <p:cBhvr>
                                        <p:cTn id="31" dur="2000"/>
                                        <p:tgtEl>
                                          <p:spTgt spid="16387">
                                            <p:txEl>
                                              <p:pRg st="6" end="6"/>
                                            </p:txEl>
                                          </p:spTgt>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16387">
                                            <p:txEl>
                                              <p:pRg st="7" end="7"/>
                                            </p:txEl>
                                          </p:spTgt>
                                        </p:tgtEl>
                                        <p:attrNameLst>
                                          <p:attrName>style.visibility</p:attrName>
                                        </p:attrNameLst>
                                      </p:cBhvr>
                                      <p:to>
                                        <p:strVal val="visible"/>
                                      </p:to>
                                    </p:set>
                                    <p:animEffect transition="in" filter="plus(in)">
                                      <p:cBhvr>
                                        <p:cTn id="34" dur="2000"/>
                                        <p:tgtEl>
                                          <p:spTgt spid="16387">
                                            <p:txEl>
                                              <p:pRg st="7" end="7"/>
                                            </p:txEl>
                                          </p:spTgt>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16387">
                                            <p:txEl>
                                              <p:pRg st="8" end="8"/>
                                            </p:txEl>
                                          </p:spTgt>
                                        </p:tgtEl>
                                        <p:attrNameLst>
                                          <p:attrName>style.visibility</p:attrName>
                                        </p:attrNameLst>
                                      </p:cBhvr>
                                      <p:to>
                                        <p:strVal val="visible"/>
                                      </p:to>
                                    </p:set>
                                    <p:animEffect transition="in" filter="plus(in)">
                                      <p:cBhvr>
                                        <p:cTn id="37" dur="20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318799"/>
            <a:ext cx="7886700" cy="1325563"/>
          </a:xfrm>
        </p:spPr>
        <p:txBody>
          <a:bodyPr/>
          <a:lstStyle/>
          <a:p>
            <a:r>
              <a:rPr lang="en-US" sz="4000" dirty="0" smtClean="0"/>
              <a:t>Principles of Experimental Design</a:t>
            </a:r>
          </a:p>
        </p:txBody>
      </p:sp>
      <p:sp>
        <p:nvSpPr>
          <p:cNvPr id="17411" name="Rectangle 3"/>
          <p:cNvSpPr>
            <a:spLocks noGrp="1" noChangeArrowheads="1"/>
          </p:cNvSpPr>
          <p:nvPr>
            <p:ph idx="1"/>
          </p:nvPr>
        </p:nvSpPr>
        <p:spPr>
          <a:xfrm>
            <a:off x="1371600" y="999837"/>
            <a:ext cx="6019800" cy="3810000"/>
          </a:xfrm>
        </p:spPr>
        <p:txBody>
          <a:bodyPr>
            <a:normAutofit/>
          </a:bodyPr>
          <a:lstStyle/>
          <a:p>
            <a:pPr fontAlgn="auto">
              <a:spcAft>
                <a:spcPts val="0"/>
              </a:spcAft>
              <a:defRPr/>
            </a:pPr>
            <a:r>
              <a:rPr lang="en-US" sz="2400" dirty="0" smtClean="0"/>
              <a:t>1. </a:t>
            </a:r>
            <a:r>
              <a:rPr lang="en-US" sz="2400" b="1" dirty="0" smtClean="0"/>
              <a:t>Control</a:t>
            </a:r>
          </a:p>
          <a:p>
            <a:pPr fontAlgn="auto">
              <a:spcAft>
                <a:spcPts val="0"/>
              </a:spcAft>
              <a:defRPr/>
            </a:pPr>
            <a:r>
              <a:rPr lang="en-US" sz="2400" dirty="0" smtClean="0"/>
              <a:t>2. </a:t>
            </a:r>
            <a:r>
              <a:rPr lang="en-US" sz="2400" b="1" dirty="0" smtClean="0"/>
              <a:t>Replication</a:t>
            </a:r>
          </a:p>
          <a:p>
            <a:pPr fontAlgn="auto">
              <a:spcAft>
                <a:spcPts val="0"/>
              </a:spcAft>
              <a:defRPr/>
            </a:pPr>
            <a:r>
              <a:rPr lang="en-US" sz="2400" dirty="0" smtClean="0"/>
              <a:t>3. </a:t>
            </a:r>
            <a:r>
              <a:rPr lang="en-US" sz="2400" b="1" dirty="0" smtClean="0"/>
              <a:t>Randomization</a:t>
            </a:r>
          </a:p>
          <a:p>
            <a:pPr fontAlgn="auto">
              <a:spcAft>
                <a:spcPts val="0"/>
              </a:spcAft>
              <a:defRPr/>
            </a:pPr>
            <a:endParaRPr lang="en-US" sz="2400" b="1" dirty="0" smtClean="0"/>
          </a:p>
          <a:p>
            <a:pPr fontAlgn="auto">
              <a:spcAft>
                <a:spcPts val="0"/>
              </a:spcAft>
              <a:defRPr/>
            </a:pPr>
            <a:r>
              <a:rPr lang="en-US" sz="2400" b="1" dirty="0" smtClean="0"/>
              <a:t>Goal: </a:t>
            </a:r>
            <a:r>
              <a:rPr lang="en-US" sz="2400" dirty="0" smtClean="0"/>
              <a:t>Find </a:t>
            </a:r>
            <a:r>
              <a:rPr lang="en-US" sz="2400" i="1" dirty="0" smtClean="0"/>
              <a:t>statistical significance</a:t>
            </a:r>
            <a:r>
              <a:rPr lang="en-US" sz="2400" dirty="0" smtClean="0"/>
              <a:t>…the observed effect is so large that it is unlikely to have occurred by chance.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p:cTn id="13"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p:cTn id="19"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4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 calcmode="lin" valueType="num">
                                      <p:cBhvr>
                                        <p:cTn id="25"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instructor-paced_question>
  <question_data>
    <question m_QuestionType="2" m_sQuestionID="{17127ee1-1917-421e-9b65-357d76efabe1}"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125328">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10.xml><?xml version="1.0" encoding="utf-8"?>
<instructor-paced_results>
  <question m_QuestionType="2" m_sQuestionID="{07e8306e-e00c-4825-82db-692528cca193}"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5ef8afa8-5e47-45d7-8b4f-90af7fd83d1b}" m_nInstanceDateTimeUTC="1415125967">
    <options>
      <option value="Option 1" m_nPoints="0" m_bCorrect="0" m_bRemoveOnSimplify="0" m_nSortPosition="0" m_nWeight="0" m_bModified="0"/>
      <option value="Option 2" m_nPoints="0" m_bCorrect="0" m_bRemoveOnSimplify="0" m_nSortPosition="0" m_nWeight="0" m_bModified="0"/>
      <option value="Option 3" m_nPoints="0" m_bCorrect="1"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C"/>
    </text_answers>
    <response_data>
      <response value="C" time="24086" id="" name="" label="lamont" start_time="92001424" end_time="92001168" response_correct="0" serial_number="152471968" index=""/>
      <response value="C" time="46426" id="" name="" label="brown" start_time="0" end_time="0" response_correct="0" serial_number="152570573" index=""/>
      <response value="A" time="52057" id="" name="" label="Chun" start_time="0" end_time="0" response_correct="0" serial_number="152571424" index=""/>
      <response value="C" time="27362" id="" name="" label="pathan" start_time="0" end_time="0" response_correct="0" serial_number="152471823" index=""/>
      <response value="C" time="45240" id="" name="" label="boedi" start_time="0" end_time="0" response_correct="0" serial_number="152570578" index=""/>
      <response value="C" time="18330" id="" name="" label="Chhun" start_time="0" end_time="0" response_correct="0" serial_number="152472938" index=""/>
      <response value="C" time="25912" id="" name="" label="stone" start_time="0" end_time="0" response_correct="0" serial_number="152673590" index=""/>
      <response value="C" time="51948" id="" name="" label="Puri" start_time="0" end_time="0" response_correct="0" serial_number="152471719" index=""/>
      <response value="C" time="29983" id="" name="" label="syed" start_time="0" end_time="0" response_correct="0" serial_number="152569811" index=""/>
      <response value="C" time="43758" id="" name="" label="Woolley" start_time="0" end_time="0" response_correct="0" serial_number="152471577" index=""/>
      <response value="C" time="43883" id="" name="" label="Creger" start_time="0" end_time="0" response_correct="0" serial_number="152673598" index=""/>
      <response value="C" time="21934" id="" name="" label="carnahan" start_time="3145823" end_time="0" response_correct="0" serial_number="152471730" index=""/>
      <response value="C" time="29032" id="" name="" label="centanni" start_time="0" end_time="0" response_correct="0" serial_number="152673603" index=""/>
      <response value="C" time="26832" id="" name="" label="moore" start_time="0" end_time="0" response_correct="0" serial_number="152674713" index=""/>
      <response value="C" time="53493" id="" name="" label="hodosh" start_time="0" end_time="0" response_correct="0" serial_number="152471845" index=""/>
      <response value="C" time="24211" id="" name="" label="halfen" start_time="0" end_time="0" response_correct="0" serial_number="152673570" index=""/>
      <response value="C" time="46223" id="" name="" label="pavon" start_time="0" end_time="0" response_correct="0" serial_number="152471848" index=""/>
      <response value="C" time="40482" id="" name="" label="alvares" start_time="0" end_time="0" response_correct="0" serial_number="152674646" index=""/>
      <response value="C" time="52775" id="" name="" label="McConnell" start_time="0" end_time="0" response_correct="0" serial_number="152471852" index=""/>
      <response value="C" time="20935" id="" name="" label="Buchanan" start_time="0" end_time="0" response_correct="0" serial_number="152471817" index=""/>
      <response value="C" time="52260" id="" name="" label="Wettstein" start_time="0" end_time="0" response_correct="0" serial_number="152570535" index=""/>
    </response_data>
  </question>
</instructor-paced_results>
</file>

<file path=customXml/item11.xml><?xml version="1.0" encoding="utf-8"?>
<instructor-paced_results>
  <question m_QuestionType="2" m_sQuestionID="{3a695953-9270-42ad-ad7c-33701d67590c}"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b5addfac-f2b5-4e26-adf5-e429d727e69b}" m_nInstanceDateTimeUTC="1415118885">
    <options>
      <option value="Option 1" m_nPoints="0" m_bCorrect="1"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A"/>
    </text_answers>
    <response_data>
      <response value="A" time="44289" id="" name="" label="Nielsen" start_time="90430568" end_time="90429800" response_correct="0" serial_number="152471968" index=""/>
      <response value="A" time="15740" id="" name="" label="jing" start_time="0" end_time="0" response_correct="0" serial_number="152571424" index=""/>
      <response value="A" time="42136" id="" name="" label="guntner" start_time="0" end_time="0" response_correct="0" serial_number="152570573" index=""/>
      <response value="E" time="62166" id="" name="" label="allan" start_time="0" end_time="0" response_correct="0" serial_number="152471823" index=""/>
      <response value="A" time="41621" id="" name="" label="landon" start_time="0" end_time="0" response_correct="0" serial_number="152570578" index=""/>
      <response value="A" time="47331" id="" name="" label="VanLoo" start_time="0" end_time="0" response_correct="0" serial_number="152472938" index=""/>
      <response value="A" time="49078" id="" name="" label="howard" start_time="0" end_time="0" response_correct="0" serial_number="153379216" index=""/>
      <response value="A" time="68391" id="" name="" label="chen" start_time="0" end_time="0" response_correct="0" serial_number="152673590" index=""/>
      <response value="A" time="52463" id="" name="" label="wu" start_time="0" end_time="0" response_correct="0" serial_number="152471719" index=""/>
      <response value="A" time="34804" id="" name="" label="guiteras" start_time="0" end_time="0" response_correct="0" serial_number="152569811" index=""/>
      <response value="A" time="49858" id="" name="" label="Tincher" start_time="0" end_time="0" response_correct="0" serial_number="152471577" index=""/>
      <response value="A" time="39733" id="" name="" label="pontacq" start_time="3407906" end_time="3080226" response_correct="0" serial_number="152673598" index=""/>
      <response value="A" time="50170" id="" name="" label="Gonzales" start_time="0" end_time="0" response_correct="0" serial_number="152673601" index=""/>
      <response value="A" time="47549" id="" name="" label="hanson" start_time="0" end_time="0" response_correct="0" serial_number="152471730" index=""/>
      <response value="A" time="37627" id="" name="" label="kohlhepp" start_time="0" end_time="0" response_correct="0" serial_number="152673603" index=""/>
      <response value="A" time="42448" id="" name="" label="rao" start_time="0" end_time="0" response_correct="0" serial_number="152674713" index=""/>
      <response value="A" time="51465" id="" name="" label="maxwell" start_time="0" end_time="0" response_correct="0" serial_number="152471845" index=""/>
      <response value="A" time="41106" id="" name="" label="khant" start_time="0" end_time="0" response_correct="0" serial_number="152673570" index=""/>
      <response value="A" time="39203" id="" name="" label="Lopez" start_time="0" end_time="0" response_correct="0" serial_number="152471848" index=""/>
      <response value="A" time="49561" id="" name="" label="kocontes" start_time="0" end_time="0" response_correct="0" serial_number="152674646" index=""/>
      <response value="A" time="20920" id="" name="" label="Jackson" start_time="0" end_time="0" response_correct="0" serial_number="152471852" index=""/>
      <response value="A" time="46176" id="" name="" label="Kane" start_time="0" end_time="0" response_correct="0" serial_number="152471817" index=""/>
      <response value="A" time="36925" id="" name="" label="monro" start_time="0" end_time="0" response_correct="0" serial_number="152570535" index=""/>
    </response_data>
  </question>
</instructor-paced_results>
</file>

<file path=customXml/item12.xml><?xml version="1.0" encoding="utf-8"?>
<instructor-paced_results>
  <question m_QuestionType="2" m_sQuestionID="{4abd1aa6-c796-4f48-afcc-20ad6e793f00}"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122f704f-aed2-4525-a12a-169c30951a8b}" m_nInstanceDateTimeUTC="1415212578">
    <options>
      <option value="Option 1" m_nPoints="0" m_bCorrect="0" m_bRemoveOnSimplify="0" m_nSortPosition="0" m_nWeight="0" m_bModified="0"/>
      <option value="Option 2" m_nPoints="0" m_bCorrect="1"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B"/>
    </text_answers>
    <response_data>
      <response value="B" time="41262" id="" name="" label="azani" start_time="7340129" end_time="6226032" response_correct="0" serial_number="152471845" index=""/>
      <response value="B" time="91557" id="" name="" label="sun" start_time="0" end_time="0" response_correct="0" serial_number="152673601" index=""/>
      <response value="B" time="48329" id="" name="" label="kaiser" start_time="0" end_time="0" response_correct="0" serial_number="152673603" index=""/>
      <response value="B" time="40170" id="" name="" label="Diestel" start_time="0" end_time="0" response_correct="0" serial_number="152471730" index=""/>
      <response value="B" time="55646" id="" name="" label="dodson" start_time="0" end_time="0" response_correct="0" serial_number="152570535" index=""/>
      <response value="B" time="103834" id="" name="" label="ruiz" start_time="0" end_time="0" response_correct="0" serial_number="152471817" index=""/>
      <response value="B" time="44304" id="" name="" label="byrnes" start_time="0" end_time="0" response_correct="0" serial_number="152673590" index=""/>
      <response value="B" time="76628" id="" name="" label="cho" start_time="0" end_time="0" response_correct="0" serial_number="152471852" index=""/>
      <response value="B" time="63352" id="" name="" label="marshall" start_time="0" end_time="0" response_correct="0" serial_number="152674713" index=""/>
      <response value="D" time="76160" id="" name="" label="parker" start_time="0" end_time="0" response_correct="0" serial_number="152674646" index=""/>
      <response value="B" time="78047" id="" name="" label="Yu" start_time="0" end_time="0" response_correct="0" serial_number="152570573" index=""/>
      <response value="A" time="61371" id="" name="" label="jackson" start_time="3145823" end_time="0" response_correct="0" serial_number="152571424" index=""/>
      <response value="B" time="73352" id="" name="" label="Tomen" start_time="0" end_time="0" response_correct="0" serial_number="152471823" index=""/>
      <response value="B" time="75021" id="" name="" label="lee" start_time="0" end_time="0" response_correct="0" serial_number="153379216" index=""/>
      <response value="A" time="100792" id="" name="" label="jang" start_time="0" end_time="0" response_correct="0" serial_number="152570578" index=""/>
      <response value="C" time="101900" id="" name="" label="rai" start_time="0" end_time="0" response_correct="0" serial_number="152673598" index=""/>
    </response_data>
  </question>
</instructor-paced_results>
</file>

<file path=customXml/item13.xml><?xml version="1.0" encoding="utf-8"?>
<instructor-paced_results>
  <question m_QuestionType="2" m_sQuestionID="{f1bf95d5-15b5-42b4-9e4e-c5fa3b792a68}"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a65f475c-12c3-47f1-b092-8e3f3ddec020}" m_nInstanceDateTimeUTC="1415118612">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response value="D" time="33025" id="" name="" label="Nielsen" start_time="6881397" end_time="6881397" response_correct="0" serial_number="152471968" index=""/>
      <response value="D" time="67002" id="" name="" label="jing" start_time="0" end_time="0" response_correct="0" serial_number="152571424" index=""/>
      <response value="D" time="63399" id="" name="" label="guntner" start_time="0" end_time="0" response_correct="0" serial_number="152570573" index=""/>
      <response value="D" time="67954" id="" name="" label="allan" start_time="0" end_time="0" response_correct="0" serial_number="152471823" index=""/>
      <response value="D" time="32370" id="" name="" label="landon" start_time="0" end_time="0" response_correct="0" serial_number="152570578" index=""/>
      <response value="D" time="58578" id="" name="" label="VanLoo" start_time="0" end_time="0" response_correct="0" serial_number="152472938" index=""/>
      <response value="B" time="55365" id="" name="" label="howard" start_time="0" end_time="0" response_correct="0" serial_number="153379216" index=""/>
      <response value="D" time="71807" id="" name="" label="chen" start_time="0" end_time="0" response_correct="0" serial_number="152673590" index=""/>
      <response value="D" time="44850" id="" name="" label="wu" start_time="0" end_time="0" response_correct="0" serial_number="152471719" index=""/>
      <response value="D" time="43290" id="" name="" label="guiteras" start_time="0" end_time="0" response_correct="0" serial_number="152569811" index=""/>
      <response value="D" time="50451" id="" name="" label="Tincher" start_time="0" end_time="0" response_correct="0" serial_number="152471577" index=""/>
      <response value="D" time="64678" id="" name="" label="pontacq" start_time="2228272" end_time="4063279" response_correct="0" serial_number="152673598" index=""/>
      <response value="D" time="48657" id="" name="" label="Gonzales" start_time="0" end_time="0" response_correct="0" serial_number="152673601" index=""/>
      <response value="E" time="66254" id="" name="" label="hanson" start_time="0" end_time="0" response_correct="0" serial_number="152471730" index=""/>
      <response value="D" time="32105" id="" name="" label="kohlhepp" start_time="0" end_time="0" response_correct="0" serial_number="152673603" index=""/>
      <response value="D" time="40638" id="" name="" label="rao" start_time="0" end_time="0" response_correct="0" serial_number="152674713" index=""/>
      <response value="D" time="50029" id="" name="" label="maxwell" start_time="0" end_time="0" response_correct="0" serial_number="152471845" index=""/>
      <response value="A" time="77532" id="" name="" label="khant" start_time="0" end_time="0" response_correct="0" serial_number="152673570" index=""/>
      <response value="E" time="44226" id="" name="" label="Lopez" start_time="0" end_time="0" response_correct="0" serial_number="152471848" index=""/>
      <response value="E" time="81386" id="" name="" label="kocontes" start_time="0" end_time="0" response_correct="0" serial_number="152674646" index=""/>
      <response value="A" time="62010" id="" name="" label="Jackson" start_time="0" end_time="0" response_correct="0" serial_number="152471852" index=""/>
      <response value="D" time="66176" id="" name="" label="Kane" start_time="0" end_time="0" response_correct="0" serial_number="152471817" index=""/>
      <response value="D" time="46831" id="" name="" label="monro" start_time="0" end_time="0" response_correct="0" serial_number="152570535" index=""/>
    </response_data>
  </question>
</instructor-paced_results>
</file>

<file path=customXml/item14.xml><?xml version="1.0" encoding="utf-8"?>
<instructor-paced_question>
  <question_data>
    <question m_QuestionType="2" m_sQuestionID="{349e33d5-60ec-4b77-82e9-73540a727df4}"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125535">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15.xml><?xml version="1.0" encoding="utf-8"?>
<instructor-paced_question>
  <question_data>
    <question m_QuestionType="2" m_sQuestionID="{7feae733-f6ad-4ec0-9545-aa5e0a6bc4cf}"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212066">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16.xml><?xml version="1.0" encoding="utf-8"?>
<instructor-paced_question>
  <question_data>
    <question m_QuestionType="2" m_sQuestionID="{07e8306e-e00c-4825-82db-692528cca193}"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125911">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17.xml><?xml version="1.0" encoding="utf-8"?>
<instructor-paced_results>
  <question m_QuestionType="2" m_sQuestionID="{46b83750-c374-4417-b203-a74540368f27}"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2a7bf568-f9c2-4e7b-8258-1fa4ab3a30c9}" m_nInstanceDateTimeUTC="1415125159">
    <options>
      <option value="Option 1" m_nPoints="0" m_bCorrect="0" m_bRemoveOnSimplify="0" m_nSortPosition="0" m_nWeight="0" m_bModified="0"/>
      <option value="Option 2" m_nPoints="0" m_bCorrect="0" m_bRemoveOnSimplify="0" m_nSortPosition="0" m_nWeight="0" m_bModified="0"/>
      <option value="Option 3" m_nPoints="0" m_bCorrect="1"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C"/>
    </text_answers>
    <response_data>
      <response value="C" time="11669" id="" name="" label="lamont" start_time="92001424" end_time="92001168" response_correct="0" serial_number="152471968" index=""/>
      <response value="D" time="16770" id="" name="" label="brown" start_time="0" end_time="0" response_correct="0" serial_number="152570573" index=""/>
      <response value="C" time="14836" id="" name="" label="Chun" start_time="0" end_time="0" response_correct="0" serial_number="152571424" index=""/>
      <response value="B" time="7223" id="" name="" label="pathan" start_time="0" end_time="0" response_correct="0" serial_number="152471823" index=""/>
      <response value="B" time="11966" id="" name="" label="boedi" start_time="0" end_time="0" response_correct="0" serial_number="152570578" index=""/>
      <response value="C" time="25959" id="" name="" label="Chhun" start_time="0" end_time="0" response_correct="0" serial_number="152472938" index=""/>
      <response value="C" time="7208" id="" name="" label="stone" start_time="0" end_time="0" response_correct="0" serial_number="152673590" index=""/>
      <response value="D" time="5382" id="" name="" label="Puri" start_time="0" end_time="0" response_correct="0" serial_number="152471719" index=""/>
      <response value="B" time="14399" id="" name="" label="syed" start_time="0" end_time="0" response_correct="0" serial_number="152569811" index=""/>
      <response value="C" time="12168" id="" name="" label="Woolley" start_time="0" end_time="0" response_correct="0" serial_number="152471577" index=""/>
      <response value="C" time="16318" id="" name="" label="Creger" start_time="0" end_time="0" response_correct="0" serial_number="152673598" index=""/>
      <response value="C" time="8346" id="" name="" label="carnahan" start_time="3407906" end_time="3080226" response_correct="0" serial_number="152471730" index=""/>
      <response value="C" time="8378" id="" name="" label="centanni" start_time="0" end_time="0" response_correct="0" serial_number="152673603" index=""/>
      <response value="C" time="6209" id="" name="" label="moore" start_time="0" end_time="0" response_correct="0" serial_number="152674713" index=""/>
      <response value="C" time="11014" id="" name="" label="hodosh" start_time="0" end_time="0" response_correct="0" serial_number="152471845" index=""/>
      <response value="B" time="17223" id="" name="" label="halfen" start_time="0" end_time="0" response_correct="0" serial_number="152673570" index=""/>
      <response value="C" time="13916" id="" name="" label="pavon" start_time="0" end_time="0" response_correct="0" serial_number="152471848" index=""/>
      <response value="C" time="5663" id="" name="" label="alvares" start_time="0" end_time="0" response_correct="0" serial_number="152674646" index=""/>
      <response value="C" time="5148" id="" name="" label="McConnell" start_time="0" end_time="0" response_correct="0" serial_number="152471852" index=""/>
      <response value="B" time="17613" id="" name="" label="Buchanan" start_time="0" end_time="0" response_correct="0" serial_number="152471817" index=""/>
      <response value="B" time="13151" id="" name="" label="Wettstein" start_time="0" end_time="0" response_correct="0" serial_number="152570535" index=""/>
    </response_data>
  </question>
</instructor-paced_results>
</file>

<file path=customXml/item18.xml><?xml version="1.0" encoding="utf-8"?>
<instructor-paced_results>
  <question m_QuestionType="2" m_sQuestionID="{349e33d5-60ec-4b77-82e9-73540a727df4}"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fa0536a2-14b4-43b0-aa08-2a2b8d4d8762}" m_nInstanceDateTimeUTC="1415125624">
    <options>
      <option value="Option 1" m_nPoints="0" m_bCorrect="0" m_bRemoveOnSimplify="0" m_nSortPosition="0" m_nWeight="0" m_bModified="0"/>
      <option value="Option 2" m_nPoints="0" m_bCorrect="1"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B"/>
    </text_answers>
    <response_data>
      <response value="B" time="61777" id="" name="" label="lamont" start_time="92001424" end_time="92001168" response_correct="0" serial_number="152471968" index=""/>
      <response value="B" time="47362" id="" name="" label="brown" start_time="0" end_time="0" response_correct="0" serial_number="152570573" index=""/>
      <response value="A" time="81090" id="" name="" label="Chun" start_time="0" end_time="0" response_correct="0" serial_number="152571424" index=""/>
      <response value="B" time="51699" id="" name="" label="pathan" start_time="0" end_time="0" response_correct="0" serial_number="152471823" index=""/>
      <response value="B" time="29953" id="" name="" label="boedi" start_time="0" end_time="0" response_correct="0" serial_number="152570578" index=""/>
      <response value="D" time="86955" id="" name="" label="Chhun" start_time="0" end_time="0" response_correct="0" serial_number="152472938" index=""/>
      <response value="B" time="71714" id="" name="" label="stone" start_time="0" end_time="0" response_correct="0" serial_number="152673590" index=""/>
      <response value="B" time="50170" id="" name="" label="Puri" start_time="0" end_time="0" response_correct="0" serial_number="152471719" index=""/>
      <response value="B" time="50186" id="" name="" label="syed" start_time="0" end_time="0" response_correct="0" serial_number="152569811" index=""/>
      <response value="B" time="65786" id="" name="" label="Woolley" start_time="0" end_time="0" response_correct="0" serial_number="152471577" index=""/>
      <response value="B" time="75536" id="" name="" label="Creger" start_time="0" end_time="0" response_correct="0" serial_number="152673598" index=""/>
      <response value="B" time="42012" id="" name="" label="carnahan" start_time="6225970" end_time="48" response_correct="0" serial_number="152471730" index=""/>
      <response value="B" time="38236" id="" name="" label="centanni" start_time="0" end_time="0" response_correct="0" serial_number="152673603" index=""/>
      <response value="B" time="43603" id="" name="" label="moore" start_time="0" end_time="0" response_correct="0" serial_number="152674713" index=""/>
      <response value="B" time="54726" id="" name="" label="hodosh" start_time="0" end_time="0" response_correct="0" serial_number="152471845" index=""/>
      <response value="D" time="59577" id="" name="" label="halfen" start_time="0" end_time="0" response_correct="0" serial_number="152673570" index=""/>
      <response value="B" time="51278" id="" name="" label="pavon" start_time="0" end_time="0" response_correct="0" serial_number="152471848" index=""/>
      <response value="A" time="56395" id="" name="" label="alvares" start_time="0" end_time="0" response_correct="0" serial_number="152674646" index=""/>
      <response value="B" time="51886" id="" name="" label="McConnell" start_time="0" end_time="0" response_correct="0" serial_number="152471852" index=""/>
      <response value="B" time="46848" id="" name="" label="Buchanan" start_time="0" end_time="0" response_correct="0" serial_number="152471817" index=""/>
      <response value="B" time="55428" id="" name="" label="Wettstein" start_time="0" end_time="0" response_correct="0" serial_number="152570535" index=""/>
    </response_data>
  </question>
</instructor-paced_results>
</file>

<file path=customXml/item19.xml><?xml version="1.0" encoding="utf-8"?>
<instructor-paced_results>
  <question m_QuestionType="2" m_sQuestionID="{567ceb45-636f-4524-b884-625d67c1c704}"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2275f0fd-fbda-4dc4-8494-7eb65e78c5e6}" m_nInstanceDateTimeUTC="1415119161">
    <options>
      <option value="Option 1" m_nPoints="0" m_bCorrect="0" m_bRemoveOnSimplify="0" m_nSortPosition="0" m_nWeight="0" m_bModified="0"/>
      <option value="Option 2" m_nPoints="0" m_bCorrect="1"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B"/>
    </text_answers>
    <response_data>
      <response value="B" time="27643" id="" name="" label="Nielsen" start_time="90430568" end_time="90429800" response_correct="0" serial_number="152471968" index=""/>
      <response value="A" time="35209" id="" name="" label="jing" start_time="0" end_time="0" response_correct="0" serial_number="152571424" index=""/>
      <response value="E" time="47330" id="" name="" label="guntner" start_time="0" end_time="0" response_correct="0" serial_number="152570573" index=""/>
      <response value="B" time="42697" id="" name="" label="allan" start_time="0" end_time="0" response_correct="0" serial_number="152471823" index=""/>
      <response value="B" time="78733" id="" name="" label="landon" start_time="0" end_time="0" response_correct="0" serial_number="152570578" index=""/>
      <response value="B" time="55411" id="" name="" label="VanLoo" start_time="0" end_time="0" response_correct="0" serial_number="152472938" index=""/>
      <response value="D" time="96705" id="" name="" label="howard" start_time="0" end_time="0" response_correct="0" serial_number="153379216" index=""/>
      <response value="B" time="81073" id="" name="" label="chen" start_time="0" end_time="0" response_correct="0" serial_number="152673590" index=""/>
      <response value="B" time="62821" id="" name="" label="wu" start_time="0" end_time="0" response_correct="0" serial_number="152471719" index=""/>
      <response value="B" time="40997" id="" name="" label="guiteras" start_time="0" end_time="0" response_correct="0" serial_number="152569811" index=""/>
      <response value="B" time="53555" id="" name="" label="Tincher" start_time="0" end_time="0" response_correct="0" serial_number="152471577" index=""/>
      <response value="B" time="47986" id="" name="" label="pontacq" start_time="3276851" end_time="3145823" response_correct="0" serial_number="152673598" index=""/>
      <response value="D" time="84646" id="" name="" label="Gonzales" start_time="0" end_time="0" response_correct="0" serial_number="152673601" index=""/>
      <response value="D" time="118810" id="" name="" label="hanson" start_time="0" end_time="0" response_correct="0" serial_number="152471730" index=""/>
      <response value="B" time="78468" id="" name="" label="kohlhepp" start_time="0" end_time="0" response_correct="0" serial_number="152673603" index=""/>
      <response value="B" time="74412" id="" name="" label="rao" start_time="0" end_time="0" response_correct="0" serial_number="152674713" index=""/>
      <response value="B" time="76050" id="" name="" label="maxwell" start_time="0" end_time="0" response_correct="0" serial_number="152471845" index=""/>
      <response value="B" time="87329" id="" name="" label="khant" start_time="0" end_time="0" response_correct="0" serial_number="152673570" index=""/>
      <response value="D" time="90262" id="" name="" label="Lopez" start_time="0" end_time="0" response_correct="0" serial_number="152471848" index=""/>
      <response value="B" time="55052" id="" name="" label="kocontes" start_time="0" end_time="0" response_correct="0" serial_number="152674646" index=""/>
      <response value="B" time="50996" id="" name="" label="Jackson" start_time="0" end_time="0" response_correct="0" serial_number="152471852" index=""/>
      <response value="B" time="26145" id="" name="" label="Kane" start_time="0" end_time="0" response_correct="0" serial_number="152471817" index=""/>
      <response value="A" time="60138" id="" name="" label="monro" start_time="0" end_time="0" response_correct="0" serial_number="152570535" index=""/>
    </response_data>
  </question>
</instructor-paced_results>
</file>

<file path=customXml/item2.xml><?xml version="1.0" encoding="utf-8"?>
<instructor-paced_question>
  <question_data>
    <question m_QuestionType="2" m_sQuestionID="{33af5095-b324-46a2-a40a-d1971dee9fa0}"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125485">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20.xml><?xml version="1.0" encoding="utf-8"?>
<instructor-paced_results>
  <question m_QuestionType="2" m_sQuestionID="{33af5095-b324-46a2-a40a-d1971dee9fa0}"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bf0daee3-d2c8-4ccd-acc9-a342a109650f}" m_nInstanceDateTimeUTC="1415125512">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1" m_bRemoveOnSimplify="0" m_nSortPosition="0" m_nWeight="0" m_bModified="0"/>
      <option value="Option 5" m_nPoints="0" m_bCorrect="0" m_bRemoveOnSimplify="0" m_nSortPosition="0" m_nWeight="0" m_bModified="0"/>
    </options>
    <text_answers>
      <answer value="D"/>
    </text_answers>
    <response_data>
      <response value="D" time="7208" id="" name="" label="lamont" start_time="92001424" end_time="92001168" response_correct="0" serial_number="152471968" index=""/>
      <response value="D" time="6365" id="" name="" label="brown" start_time="0" end_time="0" response_correct="0" serial_number="152570573" index=""/>
      <response value="D" time="19235" id="" name="" label="Chun" start_time="0" end_time="0" response_correct="0" serial_number="152571424" index=""/>
      <response value="D" time="4181" id="" name="" label="pathan" start_time="0" end_time="0" response_correct="0" serial_number="152471823" index=""/>
      <response value="D" time="3916" id="" name="" label="boedi" start_time="0" end_time="0" response_correct="0" serial_number="152570578" index=""/>
      <response value="D" time="18143" id="" name="" label="Chhun" start_time="0" end_time="0" response_correct="0" serial_number="152472938" index=""/>
      <response value="D" time="10390" id="" name="" label="stone" start_time="0" end_time="0" response_correct="0" serial_number="152673590" index=""/>
      <response value="D" time="8549" id="" name="" label="Puri" start_time="0" end_time="0" response_correct="0" serial_number="152471719" index=""/>
      <response value="D" time="9485" id="" name="" label="syed" start_time="0" end_time="0" response_correct="0" serial_number="152569811" index=""/>
      <response value="D" time="5024" id="" name="" label="Woolley" start_time="0" end_time="0" response_correct="0" serial_number="152471577" index=""/>
      <response value="D" time="8346" id="" name="" label="Creger" start_time="0" end_time="0" response_correct="0" serial_number="152673598" index=""/>
      <response value="D" time="9610" id="" name="" label="carnahan" start_time="6881326" end_time="111" response_correct="0" serial_number="152471730" index=""/>
      <response value="D" time="5258" id="" name="" label="centanni" start_time="0" end_time="0" response_correct="0" serial_number="152673603" index=""/>
      <response value="D" time="17940" id="" name="" label="moore" start_time="0" end_time="0" response_correct="0" serial_number="152674713" index=""/>
      <response value="D" time="8440" id="" name="" label="hodosh" start_time="0" end_time="0" response_correct="0" serial_number="152471845" index=""/>
      <response value="D" time="18502" id="" name="" label="halfen" start_time="0" end_time="0" response_correct="0" serial_number="152673570" index=""/>
      <response value="D" time="11373" id="" name="" label="pavon" start_time="0" end_time="0" response_correct="0" serial_number="152471848" index=""/>
      <response value="D" time="5258" id="" name="" label="alvares" start_time="0" end_time="0" response_correct="0" serial_number="152674646" index=""/>
      <response value="D" time="12371" id="" name="" label="McConnell" start_time="0" end_time="0" response_correct="0" serial_number="152471852" index=""/>
      <response value="D" time="10125" id="" name="" label="Buchanan" start_time="0" end_time="0" response_correct="0" serial_number="152471817" index=""/>
      <response value="D" time="25194" id="" name="" label="Wettstein" start_time="0" end_time="0" response_correct="0" serial_number="152570535" index=""/>
    </response_data>
  </question>
</instructor-paced_results>
</file>

<file path=customXml/item21.xml><?xml version="1.0" encoding="utf-8"?>
<instructor-paced_question>
  <question_data>
    <question m_QuestionType="2" m_sQuestionID="{6a5e8abb-e3f8-4556-ac39-57f5dd068efb}"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118950">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22.xml><?xml version="1.0" encoding="utf-8"?>
<instructor-paced_results>
  <question m_QuestionType="2" m_sQuestionID="{d51187b9-f735-4447-8f91-be5b24a21a81}"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345358cd-4041-41a9-981d-2ae1f851bccf}" m_nInstanceDateTimeUTC="1415213058">
    <options>
      <option value="Option 1" m_nPoints="0" m_bCorrect="0" m_bRemoveOnSimplify="0" m_nSortPosition="0" m_nWeight="0" m_bModified="0"/>
      <option value="Option 2" m_nPoints="0" m_bCorrect="0" m_bRemoveOnSimplify="0" m_nSortPosition="0" m_nWeight="0" m_bModified="0"/>
      <option value="Option 3" m_nPoints="0" m_bCorrect="1"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C"/>
    </text_answers>
    <response_data>
      <response value="B" time="17410" id="" name="" label="azani" start_time="7340129" end_time="6226032" response_correct="0" serial_number="152471845" index=""/>
      <response value="C" time="30701" id="" name="" label="sun" start_time="0" end_time="0" response_correct="0" serial_number="152673601" index=""/>
      <response value="C" time="56784" id="" name="" label="kaiser" start_time="0" end_time="0" response_correct="0" serial_number="152673603" index=""/>
      <response value="C" time="22932" id="" name="" label="Diestel" start_time="0" end_time="0" response_correct="0" serial_number="152471730" index=""/>
      <response value="C" time="25584" id="" name="" label="dodson" start_time="0" end_time="0" response_correct="0" serial_number="152570535" index=""/>
      <response value="C" time="24102" id="" name="" label="ruiz" start_time="0" end_time="0" response_correct="0" serial_number="152471817" index=""/>
      <response value="C" time="49031" id="" name="" label="byrnes" start_time="0" end_time="0" response_correct="0" serial_number="152673590" index=""/>
      <response value="C" time="40591" id="" name="" label="cho" start_time="0" end_time="0" response_correct="0" serial_number="152471852" index=""/>
      <response value="C" time="26551" id="" name="" label="marshall" start_time="0" end_time="0" response_correct="0" serial_number="152674713" index=""/>
      <response value="C" time="50466" id="" name="" label="parker" start_time="0" end_time="0" response_correct="0" serial_number="152674646" index=""/>
      <response value="C" time="34320" id="" name="" label="Yu" start_time="0" end_time="0" response_correct="0" serial_number="152570573" index=""/>
      <response value="C" time="51714" id="" name="" label="jackson" start_time="6225970" end_time="48" response_correct="0" serial_number="152571424" index=""/>
      <response value="C" time="20561" id="" name="" label="Tomen" start_time="0" end_time="0" response_correct="0" serial_number="152471823" index=""/>
      <response value="C" time="32698" id="" name="" label="lee" start_time="0" end_time="0" response_correct="0" serial_number="153379216" index=""/>
      <response value="C" time="47081" id="" name="" label="jang" start_time="0" end_time="0" response_correct="0" serial_number="152570578" index=""/>
      <response value="C" time="44819" id="" name="" label="rai" start_time="0" end_time="0" response_correct="0" serial_number="152673598" index=""/>
    </response_data>
  </question>
</instructor-paced_results>
</file>

<file path=customXml/item23.xml><?xml version="1.0" encoding="utf-8"?>
<instructor-paced_question>
  <question_data>
    <question m_QuestionType="2" m_sQuestionID="{3a695953-9270-42ad-ad7c-33701d67590c}"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118815">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24.xml><?xml version="1.0" encoding="utf-8"?>
<instructor-paced_results>
  <question m_QuestionType="2" m_sQuestionID="{50fece93-0787-424a-a111-88b37129e1d1}"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ba92b714-a33b-4b71-b9fc-36b54053cdf2}" m_nInstanceDateTimeUTC="1415212450">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1" m_bRemoveOnSimplify="0" m_nSortPosition="0" m_nWeight="0" m_bModified="0"/>
      <option value="Option 5" m_nPoints="0" m_bCorrect="0" m_bRemoveOnSimplify="0" m_nSortPosition="0" m_nWeight="0" m_bModified="0"/>
    </options>
    <text_answers>
      <answer value="D"/>
    </text_answers>
    <response_data>
      <response value="D" time="17643" id="" name="" label="azani" start_time="7340129" end_time="6226032" response_correct="0" serial_number="152471845" index=""/>
      <response value="D" time="13385" id="" name="" label="sun" start_time="0" end_time="0" response_correct="0" serial_number="152673601" index=""/>
      <response value="D" time="5928" id="" name="" label="kaiser" start_time="0" end_time="0" response_correct="0" serial_number="152673603" index=""/>
      <response value="D" time="15491" id="" name="" label="Diestel" start_time="0" end_time="0" response_correct="0" serial_number="152471730" index=""/>
      <response value="D" time="15241" id="" name="" label="dodson" start_time="0" end_time="0" response_correct="0" serial_number="152570535" index=""/>
      <response value="D" time="11918" id="" name="" label="ruiz" start_time="0" end_time="0" response_correct="0" serial_number="152471817" index=""/>
      <response value="D" time="8907" id="" name="" label="byrnes" start_time="0" end_time="0" response_correct="0" serial_number="152673590" index=""/>
      <response value="D" time="14024" id="" name="" label="cho" start_time="0" end_time="0" response_correct="0" serial_number="152471852" index=""/>
      <response value="D" time="4539" id="" name="" label="marshall" start_time="0" end_time="0" response_correct="0" serial_number="152674713" index=""/>
      <response value="D" time="13977" id="" name="" label="parker" start_time="0" end_time="0" response_correct="0" serial_number="152674646" index=""/>
      <response value="D" time="18330" id="" name="" label="Yu" start_time="0" end_time="0" response_correct="0" serial_number="152570573" index=""/>
      <response value="D" time="17799" id="" name="" label="jackson" start_time="4294967295" end_time="0" response_correct="0" serial_number="152571424" index=""/>
      <response value="D" time="19625" id="" name="" label="Tomen" start_time="0" end_time="0" response_correct="0" serial_number="152471823" index=""/>
      <response value="D" time="5241" id="" name="" label="lee" start_time="0" end_time="0" response_correct="0" serial_number="153379216" index=""/>
      <response value="D" time="6458" id="" name="" label="jang" start_time="0" end_time="0" response_correct="0" serial_number="152570578" index=""/>
      <response value="D" time="7410" id="" name="" label="rai" start_time="0" end_time="0" response_correct="0" serial_number="152673598" index=""/>
    </response_data>
  </question>
</instructor-paced_results>
</file>

<file path=customXml/item25.xml><?xml version="1.0" encoding="utf-8"?>
<instructor-paced_question>
  <question_data>
    <question m_QuestionType="2" m_sQuestionID="{594ce44e-f710-4456-9737-b13f7894342d}"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212167">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26.xml><?xml version="1.0" encoding="utf-8"?>
<instructor-paced_results>
  <question m_QuestionType="2" m_sQuestionID="{d75bb32b-850e-493d-93f5-37c1ea462c2a}"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b9da9f0d-d104-4494-a212-1ca75a388021}" m_nInstanceDateTimeUTC="1415118748">
    <options>
      <option value="Option 1" m_nPoints="0" m_bCorrect="0" m_bRemoveOnSimplify="0" m_nSortPosition="0" m_nWeight="0" m_bModified="0"/>
      <option value="Option 2" m_nPoints="0" m_bCorrect="0" m_bRemoveOnSimplify="0" m_nSortPosition="0" m_nWeight="0" m_bModified="0"/>
      <option value="Option 3" m_nPoints="0" m_bCorrect="1"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C"/>
    </text_answers>
    <response_data>
      <response value="C" time="5179" id="" name="" label="Nielsen" start_time="90430568" end_time="90429800" response_correct="0" serial_number="152471968" index=""/>
      <response value="C" time="5835" id="" name="" label="jing" start_time="0" end_time="0" response_correct="0" serial_number="152571424" index=""/>
      <response value="B" time="15975" id="" name="" label="guntner" start_time="0" end_time="0" response_correct="0" serial_number="152570573" index=""/>
      <response value="C" time="9111" id="" name="" label="allan" start_time="0" end_time="0" response_correct="0" serial_number="152471823" index=""/>
      <response value="C" time="4789" id="" name="" label="landon" start_time="0" end_time="0" response_correct="0" serial_number="152570578" index=""/>
      <response value="C" time="19750" id="" name="" label="VanLoo" start_time="0" end_time="0" response_correct="0" serial_number="152472938" index=""/>
      <response value="C" time="36567" id="" name="" label="howard" start_time="0" end_time="0" response_correct="0" serial_number="153379216" index=""/>
      <response value="D" time="38267" id="" name="" label="chen" start_time="0" end_time="0" response_correct="0" serial_number="152673590" index=""/>
      <response value="C" time="11825" id="" name="" label="wu" start_time="0" end_time="0" response_correct="0" serial_number="152471719" index=""/>
      <response value="C" time="16646" id="" name="" label="guiteras" start_time="0" end_time="0" response_correct="0" serial_number="152569811" index=""/>
      <response value="C" time="21934" id="" name="" label="Tincher" start_time="0" end_time="0" response_correct="0" serial_number="152471577" index=""/>
      <response value="C" time="19017" id="" name="" label="pontacq" start_time="6422577" end_time="4849751" response_correct="0" serial_number="152673598" index=""/>
      <response value="C" time="20686" id="" name="" label="Gonzales" start_time="0" end_time="0" response_correct="0" serial_number="152673601" index=""/>
      <response value="C" time="21528" id="" name="" label="hanson" start_time="0" end_time="0" response_correct="0" serial_number="152471730" index=""/>
      <response value="C" time="11856" id="" name="" label="kohlhepp" start_time="0" end_time="0" response_correct="0" serial_number="152673603" index=""/>
      <response value="C" time="7832" id="" name="" label="rao" start_time="0" end_time="0" response_correct="0" serial_number="152674713" index=""/>
      <response value="C" time="25881" id="" name="" label="maxwell" start_time="0" end_time="0" response_correct="0" serial_number="152471845" index=""/>
      <response value="C" time="19953" id="" name="" label="khant" start_time="0" end_time="0" response_correct="0" serial_number="152673570" index=""/>
      <response value="C" time="27222" id="" name="" label="Lopez" start_time="0" end_time="0" response_correct="0" serial_number="152471848" index=""/>
      <response value="C" time="44788" id="" name="" label="kocontes" start_time="0" end_time="0" response_correct="0" serial_number="152674646" index=""/>
      <response value="C" time="10250" id="" name="" label="Jackson" start_time="0" end_time="0" response_correct="0" serial_number="152471852" index=""/>
      <response value="C" time="7239" id="" name="" label="Kane" start_time="0" end_time="0" response_correct="0" serial_number="152471817" index=""/>
      <response value="C" time="6022" id="" name="" label="monro" start_time="0" end_time="0" response_correct="0" serial_number="152570535" index=""/>
    </response_data>
  </question>
</instructor-paced_results>
</file>

<file path=customXml/item27.xml><?xml version="1.0" encoding="utf-8"?>
<instructor-paced_results>
  <question m_QuestionType="2" m_sQuestionID="{6a5e8abb-e3f8-4556-ac39-57f5dd068efb}"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85c82a89-209c-40ec-9265-2c1442ad335c}" m_nInstanceDateTimeUTC="1415118998">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1" m_bRemoveOnSimplify="0" m_nSortPosition="0" m_nWeight="0" m_bModified="0"/>
      <option value="Option 5" m_nPoints="0" m_bCorrect="0" m_bRemoveOnSimplify="0" m_nSortPosition="0" m_nWeight="0" m_bModified="0"/>
    </options>
    <text_answers>
      <answer value="D"/>
    </text_answers>
    <response_data>
      <response value="D" time="9625" id="" name="" label="Nielsen" start_time="90430568" end_time="90429800" response_correct="0" serial_number="152471968" index=""/>
      <response value="D" time="6770" id="" name="" label="jing" start_time="0" end_time="0" response_correct="0" serial_number="152571424" index=""/>
      <response value="D" time="19266" id="" name="" label="guntner" start_time="0" end_time="0" response_correct="0" serial_number="152570573" index=""/>
      <response value="D" time="5179" id="" name="" label="allan" start_time="0" end_time="0" response_correct="0" serial_number="152471823" index=""/>
      <response value="E" time="22854" id="" name="" label="landon" start_time="0" end_time="0" response_correct="0" serial_number="152570578" index=""/>
      <response value="D" time="20389" id="" name="" label="VanLoo" start_time="0" end_time="0" response_correct="0" serial_number="152472938" index=""/>
      <response value="D" time="46410" id="" name="" label="howard" start_time="0" end_time="0" response_correct="0" serial_number="153379216" index=""/>
      <response value="C" time="39702" id="" name="" label="chen" start_time="0" end_time="0" response_correct="0" serial_number="152673590" index=""/>
      <response value="D" time="19718" id="" name="" label="wu" start_time="0" end_time="0" response_correct="0" serial_number="152471719" index=""/>
      <response value="E" time="28142" id="" name="" label="guiteras" start_time="0" end_time="0" response_correct="0" serial_number="152569811" index=""/>
      <response value="B" time="14508" id="" name="" label="Tincher" start_time="0" end_time="0" response_correct="0" serial_number="152471577" index=""/>
      <response value="D" time="14570" id="" name="" label="pontacq" start_time="7340129" end_time="6226032" response_correct="0" serial_number="152673598" index=""/>
      <response value="D" time="17347" id="" name="" label="Gonzales" start_time="0" end_time="0" response_correct="0" serial_number="152673601" index=""/>
      <response value="D" time="10249" id="" name="" label="hanson" start_time="0" end_time="0" response_correct="0" serial_number="152471730" index=""/>
      <response value="D" time="6396" id="" name="" label="kohlhepp" start_time="0" end_time="0" response_correct="0" serial_number="152673603" index=""/>
      <response value="D" time="6895" id="" name="" label="rao" start_time="0" end_time="0" response_correct="0" serial_number="152674713" index=""/>
      <response value="D" time="15335" id="" name="" label="maxwell" start_time="0" end_time="0" response_correct="0" serial_number="152471845" index=""/>
      <response value="D" time="26208" id="" name="" label="khant" start_time="0" end_time="0" response_correct="0" serial_number="152673570" index=""/>
      <response value="D" time="6567" id="" name="" label="Lopez" start_time="0" end_time="0" response_correct="0" serial_number="152471848" index=""/>
      <response value="D" time="14383" id="" name="" label="kocontes" start_time="0" end_time="0" response_correct="0" serial_number="152674646" index=""/>
      <response value="D" time="7784" id="" name="" label="Jackson" start_time="0" end_time="0" response_correct="0" serial_number="152471852" index=""/>
      <response value="D" time="13572" id="" name="" label="Kane" start_time="0" end_time="0" response_correct="0" serial_number="152471817" index=""/>
      <response value="A" time="7379" id="" name="" label="monro" start_time="0" end_time="0" response_correct="0" serial_number="152570535" index=""/>
    </response_data>
  </question>
</instructor-paced_results>
</file>

<file path=customXml/item28.xml><?xml version="1.0" encoding="utf-8"?>
<instructor-paced_results>
  <question m_QuestionType="2" m_sQuestionID="{17127ee1-1917-421e-9b65-357d76efabe1}"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49d77223-abd3-4ecd-8bb7-be53ed913aff}" m_nInstanceDateTimeUTC="1415125398">
    <options>
      <option value="Option 1" m_nPoints="0" m_bCorrect="1"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A"/>
    </text_answers>
    <response_data>
      <response value="A" time="53212" id="" name="" label="lamont" start_time="92001424" end_time="92001168" response_correct="0" serial_number="152471968" index=""/>
      <response value="C" time="32526" id="" name="" label="brown" start_time="0" end_time="0" response_correct="0" serial_number="152570573" index=""/>
      <response value="A" time="34710" id="" name="" label="Chun" start_time="0" end_time="0" response_correct="0" serial_number="152571424" index=""/>
      <response value="A" time="35303" id="" name="" label="pathan" start_time="0" end_time="0" response_correct="0" serial_number="152471823" index=""/>
      <response value="A" time="37549" id="" name="" label="boedi" start_time="0" end_time="0" response_correct="0" serial_number="152570578" index=""/>
      <response value="A" time="67720" id="" name="" label="Chhun" start_time="0" end_time="0" response_correct="0" serial_number="152472938" index=""/>
      <response value="A" time="28096" id="" name="" label="stone" start_time="0" end_time="0" response_correct="0" serial_number="152673590" index=""/>
      <response value="A" time="47190" id="" name="" label="Puri" start_time="0" end_time="0" response_correct="0" serial_number="152471719" index=""/>
      <response value="C" time="33181" id="" name="" label="syed" start_time="0" end_time="0" response_correct="0" serial_number="152569811" index=""/>
      <response value="B" time="41106" id="" name="" label="Woolley" start_time="0" end_time="0" response_correct="0" serial_number="152471577" index=""/>
      <response value="A" time="33992" id="" name="" label="Creger" start_time="0" end_time="0" response_correct="0" serial_number="152673598" index=""/>
      <response value="A" time="24679" id="" name="" label="carnahan" start_time="3407906" end_time="3080226" response_correct="0" serial_number="152471730" index=""/>
      <response value="C" time="50357" id="" name="" label="centanni" start_time="0" end_time="0" response_correct="0" serial_number="152673603" index=""/>
      <response value="A" time="33150" id="" name="" label="moore" start_time="0" end_time="0" response_correct="0" serial_number="152674713" index=""/>
      <response value="A" time="44944" id="" name="" label="hodosh" start_time="0" end_time="0" response_correct="0" serial_number="152471845" index=""/>
      <response value="A" time="45848" id="" name="" label="halfen" start_time="0" end_time="0" response_correct="0" serial_number="152673570" index=""/>
      <response value="A" time="51839" id="" name="" label="pavon" start_time="0" end_time="0" response_correct="0" serial_number="152471848" index=""/>
      <response value="A" time="46176" id="" name="" label="alvares" start_time="0" end_time="0" response_correct="0" serial_number="152674646" index=""/>
      <response value="A" time="49780" id="" name="" label="McConnell" start_time="0" end_time="0" response_correct="0" serial_number="152471852" index=""/>
      <response value="C" time="49436" id="" name="" label="Buchanan" start_time="0" end_time="0" response_correct="0" serial_number="152471817" index=""/>
      <response value="A" time="33868" id="" name="" label="Wettstein" start_time="0" end_time="0" response_correct="0" serial_number="152570535" index=""/>
    </response_data>
  </question>
</instructor-paced_results>
</file>

<file path=customXml/item29.xml><?xml version="1.0" encoding="utf-8"?>
<instructor-paced_question>
  <question_data>
    <question m_QuestionType="2" m_sQuestionID="{50fece93-0787-424a-a111-88b37129e1d1}"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212429">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3.xml><?xml version="1.0" encoding="utf-8"?>
<instructor-paced_question>
  <question_data>
    <question m_QuestionType="2" m_sQuestionID="{d75bb32b-850e-493d-93f5-37c1ea462c2a}"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118702">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30.xml><?xml version="1.0" encoding="utf-8"?>
<instructor-paced_question>
  <question_data>
    <question m_QuestionType="2" m_sQuestionID="{567ceb45-636f-4524-b884-625d67c1c704}"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119040">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31.xml><?xml version="1.0" encoding="utf-8"?>
<instructor-paced_question>
  <question_data>
    <question m_QuestionType="2" m_sQuestionID="{46b83750-c374-4417-b203-a74540368f27}"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125131">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32.xml><?xml version="1.0" encoding="utf-8"?>
<instructor-paced_results>
  <question m_QuestionType="2" m_sQuestionID="{7feae733-f6ad-4ec0-9545-aa5e0a6bc4cf}"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f0d512f5-3277-40e0-9cf1-5a4ca5a19c10}" m_nInstanceDateTimeUTC="1415212120">
    <options>
      <option value="Option 1" m_nPoints="0" m_bCorrect="0" m_bRemoveOnSimplify="0" m_nSortPosition="0" m_nWeight="0" m_bModified="0"/>
      <option value="Option 2" m_nPoints="0" m_bCorrect="0" m_bRemoveOnSimplify="0" m_nSortPosition="0" m_nWeight="0" m_bModified="0"/>
      <option value="Option 3" m_nPoints="0" m_bCorrect="1"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C"/>
    </text_answers>
    <response_data>
      <response value="C" time="36192" id="" name="" label="azani" start_time="6225968" end_time="48" response_correct="0" serial_number="152471845" index=""/>
      <response value="C" time="39406" id="" name="" label="sun" start_time="0" end_time="0" response_correct="0" serial_number="152673601" index=""/>
      <response value="C" time="46847" id="" name="" label="kaiser" start_time="0" end_time="0" response_correct="0" serial_number="152673603" index=""/>
      <response value="C" time="36223" id="" name="" label="Diestel" start_time="0" end_time="0" response_correct="0" serial_number="152471730" index=""/>
      <response value="C" time="38751" id="" name="" label="dodson" start_time="0" end_time="0" response_correct="0" serial_number="152570535" index=""/>
      <response value="C" time="46239" id="" name="" label="ruiz" start_time="0" end_time="0" response_correct="0" serial_number="152471817" index=""/>
      <response value="C" time="32760" id="" name="" label="byrnes" start_time="0" end_time="0" response_correct="0" serial_number="152673590" index=""/>
      <response value="C" time="38033" id="" name="" label="cho" start_time="0" end_time="0" response_correct="0" serial_number="152471852" index=""/>
      <response value="C" time="29453" id="" name="" label="marshall" start_time="0" end_time="0" response_correct="0" serial_number="152674713" index=""/>
      <response value="C" time="51387" id="" name="" label="parker" start_time="0" end_time="0" response_correct="0" serial_number="152674646" index=""/>
      <response value="C" time="38189" id="" name="" label="Yu" start_time="0" end_time="0" response_correct="0" serial_number="152570573" index=""/>
      <response value="C" time="39328" id="" name="" label="jackson" start_time="7340129" end_time="6226032" response_correct="0" serial_number="152571424" index=""/>
      <response value="C" time="42713" id="" name="" label="Tomen" start_time="0" end_time="0" response_correct="0" serial_number="152471823" index=""/>
      <response value="C" time="52245" id="" name="" label="lee" start_time="0" end_time="0" response_correct="0" serial_number="153379216" index=""/>
      <response value="C" time="37939" id="" name="" label="jang" start_time="0" end_time="0" response_correct="0" serial_number="152570578" index=""/>
      <response value="C" time="45162" id="" name="" label="rai" start_time="0" end_time="0" response_correct="0" serial_number="152673598" index=""/>
    </response_data>
  </question>
</instructor-paced_results>
</file>

<file path=customXml/item33.xml><?xml version="1.0" encoding="utf-8"?>
<instructor-paced_question>
  <question_data>
    <question m_QuestionType="2" m_sQuestionID="{4abd1aa6-c796-4f48-afcc-20ad6e793f00}"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212472">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4.xml><?xml version="1.0" encoding="utf-8"?>
<instructor-paced_results>
  <question m_QuestionType="2" m_sQuestionID="{594ce44e-f710-4456-9737-b13f7894342d}"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8db677c0-592c-44a7-a3fc-abdb8ed4482f}" m_nInstanceDateTimeUTC="1415212249">
    <options>
      <option value="Option 1" m_nPoints="0" m_bCorrect="1"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A"/>
    </text_answers>
    <response_data>
      <response value="A" time="51200" id="" name="" label="azani" start_time="7340129" end_time="6226032" response_correct="0" serial_number="152471845" index=""/>
      <response value="A" time="59015" id="" name="" label="sun" start_time="0" end_time="0" response_correct="0" serial_number="152673601" index=""/>
      <response value="A" time="43946" id="" name="" label="kaiser" start_time="0" end_time="0" response_correct="0" serial_number="152673603" index=""/>
      <response value="A" time="39328" id="" name="" label="Diestel" start_time="0" end_time="0" response_correct="0" serial_number="152471730" index=""/>
      <response value="A" time="49219" id="" name="" label="dodson" start_time="0" end_time="0" response_correct="0" serial_number="152570535" index=""/>
      <response value="D" time="74194" id="" name="" label="ruiz" start_time="0" end_time="0" response_correct="0" serial_number="152471817" index=""/>
      <response value="A" time="36926" id="" name="" label="byrnes" start_time="0" end_time="0" response_correct="0" serial_number="152673590" index=""/>
      <response value="A" time="37550" id="" name="" label="cho" start_time="0" end_time="0" response_correct="0" serial_number="152471852" index=""/>
      <response value="A" time="37768" id="" name="" label="marshall" start_time="0" end_time="0" response_correct="0" serial_number="152674713" index=""/>
      <response value="A" time="42526" id="" name="" label="parker" start_time="0" end_time="0" response_correct="0" serial_number="152674646" index=""/>
      <response value="A" time="40186" id="" name="" label="Yu" start_time="0" end_time="0" response_correct="0" serial_number="152570573" index=""/>
      <response value="C" time="38189" id="" name="" label="jackson" start_time="7340129" end_time="6226032" response_correct="0" serial_number="152571424" index=""/>
      <response value="A" time="28689" id="" name="" label="Tomen" start_time="0" end_time="0" response_correct="0" serial_number="152471823" index=""/>
      <response value="C" time="80809" id="" name="" label="lee" start_time="0" end_time="0" response_correct="0" serial_number="153379216" index=""/>
      <response value="C" time="43805" id="" name="" label="jang" start_time="0" end_time="0" response_correct="0" serial_number="152570578" index=""/>
      <response value="A" time="56769" id="" name="" label="rai" start_time="0" end_time="0" response_correct="0" serial_number="152673598" index=""/>
    </response_data>
  </question>
</instructor-paced_results>
</file>

<file path=customXml/item5.xml><?xml version="1.0" encoding="utf-8"?>
<version>
  <revision id="1.1.53290.0"/>
</version>
</file>

<file path=customXml/item6.xml><?xml version="1.0" encoding="utf-8"?>
<instructor-paced_results>
  <question m_QuestionType="2" m_sQuestionID="{9c1a1fd2-bb62-4394-a49f-441eb8ca008a}" m_sQuestion="" m_sLikertMetaID="" m_bHasCorrectAnswer="1"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116" m_sInstanceId="{01d76d0e-8e81-4a69-ad25-bf99fc731357}" m_nInstanceDateTimeUTC="1415119457">
    <options>
      <option value="Option 1" m_nPoints="0" m_bCorrect="0" m_bRemoveOnSimplify="0" m_nSortPosition="0" m_nWeight="0" m_bModified="0"/>
      <option value="Option 2" m_nPoints="0" m_bCorrect="0" m_bRemoveOnSimplify="0" m_nSortPosition="0" m_nWeight="0" m_bModified="0"/>
      <option value="Option 3" m_nPoints="0" m_bCorrect="1"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answer value="C"/>
    </text_answers>
    <response_data>
      <response value="C" time="16676" id="" name="" label="Nielsen" start_time="90430568" end_time="90429800" response_correct="0" serial_number="152471968" index=""/>
      <response value="C" time="16286" id="" name="" label="jing" start_time="0" end_time="0" response_correct="0" serial_number="152571424" index=""/>
      <response value="C" time="28002" id="" name="" label="guntner" start_time="0" end_time="0" response_correct="0" serial_number="152570573" index=""/>
      <response value="C" time="18033" id="" name="" label="allan" start_time="0" end_time="0" response_correct="0" serial_number="152471823" index=""/>
      <response value="C" time="47018" id="" name="" label="landon" start_time="0" end_time="0" response_correct="0" serial_number="152570578" index=""/>
      <response value="C" time="49109" id="" name="" label="VanLoo" start_time="0" end_time="0" response_correct="0" serial_number="152472938" index=""/>
      <response value="C" time="52603" id="" name="" label="howard" start_time="0" end_time="0" response_correct="0" serial_number="153379216" index=""/>
      <response value="C" time="47143" id="" name="" label="chen" start_time="0" end_time="0" response_correct="0" serial_number="152673590" index=""/>
      <response value="C" time="46972" id="" name="" label="wu" start_time="0" end_time="0" response_correct="0" serial_number="152471719" index=""/>
      <response value="C" time="36582" id="" name="" label="guiteras" start_time="0" end_time="0" response_correct="0" serial_number="152569811" index=""/>
      <response value="C" time="44335" id="" name="" label="Tincher" start_time="0" end_time="0" response_correct="0" serial_number="152471577" index=""/>
      <response value="C" time="37627" id="" name="" label="pontacq" start_time="6225970" end_time="48" response_correct="0" serial_number="152673598" index=""/>
      <response value="B" time="24773" id="" name="" label="Gonzales" start_time="0" end_time="0" response_correct="0" serial_number="152673601" index=""/>
      <response value="C" time="41652" id="" name="" label="hanson" start_time="0" end_time="0" response_correct="0" serial_number="152471730" index=""/>
      <response value="C" time="61807" id="" name="" label="kohlhepp" start_time="0" end_time="0" response_correct="0" serial_number="152673603" index=""/>
      <response value="C" time="26099" id="" name="" label="rao" start_time="0" end_time="0" response_correct="0" serial_number="152674713" index=""/>
      <response value="C" time="18845" id="" name="" label="maxwell" start_time="0" end_time="0" response_correct="0" serial_number="152471845" index=""/>
      <response value="B" time="58734" id="" name="" label="khant" start_time="0" end_time="0" response_correct="0" serial_number="152673570" index=""/>
      <response value="C" time="26052" id="" name="" label="Lopez" start_time="0" end_time="0" response_correct="0" serial_number="152471848" index=""/>
      <response value="C" time="47268" id="" name="" label="kocontes" start_time="0" end_time="0" response_correct="0" serial_number="152674646" index=""/>
      <response value="C" time="26411" id="" name="" label="Jackson" start_time="0" end_time="0" response_correct="0" serial_number="152471852" index=""/>
      <response value="C" time="16099" id="" name="" label="Kane" start_time="0" end_time="0" response_correct="0" serial_number="152471817" index=""/>
      <response value="C" time="21777" id="" name="" label="monro" start_time="0" end_time="0" response_correct="0" serial_number="152570535" index=""/>
    </response_data>
  </question>
</instructor-paced_results>
</file>

<file path=customXml/item7.xml><?xml version="1.0" encoding="utf-8"?>
<instructor-paced_question>
  <question_data>
    <question m_QuestionType="2" m_sQuestionID="{f1bf95d5-15b5-42b4-9e4e-c5fa3b792a68}"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118529">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8.xml><?xml version="1.0" encoding="utf-8"?>
<instructor-paced_question>
  <question_data>
    <question m_QuestionType="2" m_sQuestionID="{d51187b9-f735-4447-8f91-be5b24a21a81}"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212999">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9.xml><?xml version="1.0" encoding="utf-8"?>
<instructor-paced_question>
  <question_data>
    <question m_QuestionType="2" m_sQuestionID="{9c1a1fd2-bb62-4394-a49f-441eb8ca008a}" m_sQuestion="" m_sLikertMetaID="" m_bHasCorrectAnswer="0" m_bTrueFalse="0" m_bHasDontKnow="0" m_LabelType="2" m_nNumberOfResponses="1" m_bRandomize="0" m_bSimplify="0" m_nTimeout="0" m_bStoreInDatabase="0" m_Marked="0" m_DefaultReportType="0" m_sFollowOnQuestionID="" m_bFollowOnQuestion="0" m_Tolerance="0" m_allowMultipleResponse="0" m_maxResponseChars="0" m_textComparision="0" m_nQuestionLevel="0" m_nQuestionNumber="0" m_bReplaceDesign="0" m_sInstanceId="" m_nInstanceDateTimeUTC="1415119393">
      <options>
        <option value="Option 1" m_nPoints="0" m_bCorrect="0" m_bRemoveOnSimplify="0" m_nSortPosition="0" m_nWeight="0" m_bModified="0"/>
        <option value="Option 2" m_nPoints="0" m_bCorrect="0" m_bRemoveOnSimplify="0" m_nSortPosition="0" m_nWeight="0" m_bModified="0"/>
        <option value="Option 3" m_nPoints="0" m_bCorrect="0" m_bRemoveOnSimplify="0" m_nSortPosition="0" m_nWeight="0" m_bModified="0"/>
        <option value="Option 4" m_nPoints="0" m_bCorrect="0" m_bRemoveOnSimplify="0" m_nSortPosition="0" m_nWeight="0" m_bModified="0"/>
        <option value="Option 5" m_nPoints="0" m_bCorrect="0" m_bRemoveOnSimplify="0" m_nSortPosition="0" m_nWeight="0" m_bModified="0"/>
      </options>
      <text_answers/>
      <response_data/>
    </question>
  </question_data>
  <follow-on_question_data/>
</instructor-paced_question>
</file>

<file path=customXml/itemProps1.xml><?xml version="1.0" encoding="utf-8"?>
<ds:datastoreItem xmlns:ds="http://schemas.openxmlformats.org/officeDocument/2006/customXml" ds:itemID="{4EAAD96B-87C2-4362-ACA5-894BC591BA37}">
  <ds:schemaRefs/>
</ds:datastoreItem>
</file>

<file path=customXml/itemProps10.xml><?xml version="1.0" encoding="utf-8"?>
<ds:datastoreItem xmlns:ds="http://schemas.openxmlformats.org/officeDocument/2006/customXml" ds:itemID="{1D01472F-1845-4F87-AD34-9472F13A20AE}">
  <ds:schemaRefs/>
</ds:datastoreItem>
</file>

<file path=customXml/itemProps11.xml><?xml version="1.0" encoding="utf-8"?>
<ds:datastoreItem xmlns:ds="http://schemas.openxmlformats.org/officeDocument/2006/customXml" ds:itemID="{AA82945F-328F-4555-B80D-A7A2B5461049}">
  <ds:schemaRefs/>
</ds:datastoreItem>
</file>

<file path=customXml/itemProps12.xml><?xml version="1.0" encoding="utf-8"?>
<ds:datastoreItem xmlns:ds="http://schemas.openxmlformats.org/officeDocument/2006/customXml" ds:itemID="{AFB94DCE-D966-476F-9A92-781CDF8CCCCB}">
  <ds:schemaRefs/>
</ds:datastoreItem>
</file>

<file path=customXml/itemProps13.xml><?xml version="1.0" encoding="utf-8"?>
<ds:datastoreItem xmlns:ds="http://schemas.openxmlformats.org/officeDocument/2006/customXml" ds:itemID="{5342BC64-62CC-4D55-9AB8-7AEB95FE5328}">
  <ds:schemaRefs/>
</ds:datastoreItem>
</file>

<file path=customXml/itemProps14.xml><?xml version="1.0" encoding="utf-8"?>
<ds:datastoreItem xmlns:ds="http://schemas.openxmlformats.org/officeDocument/2006/customXml" ds:itemID="{730DD338-B53F-4A8B-AC13-4D5D21C214DA}">
  <ds:schemaRefs/>
</ds:datastoreItem>
</file>

<file path=customXml/itemProps15.xml><?xml version="1.0" encoding="utf-8"?>
<ds:datastoreItem xmlns:ds="http://schemas.openxmlformats.org/officeDocument/2006/customXml" ds:itemID="{3CBAAE73-43D1-484A-AE9F-066EDA8AD8DD}">
  <ds:schemaRefs/>
</ds:datastoreItem>
</file>

<file path=customXml/itemProps16.xml><?xml version="1.0" encoding="utf-8"?>
<ds:datastoreItem xmlns:ds="http://schemas.openxmlformats.org/officeDocument/2006/customXml" ds:itemID="{2C04EF8E-F085-4285-A1D7-200B26D76B8A}">
  <ds:schemaRefs/>
</ds:datastoreItem>
</file>

<file path=customXml/itemProps17.xml><?xml version="1.0" encoding="utf-8"?>
<ds:datastoreItem xmlns:ds="http://schemas.openxmlformats.org/officeDocument/2006/customXml" ds:itemID="{395A20E2-85B3-4743-B2FF-FF598307CF80}">
  <ds:schemaRefs/>
</ds:datastoreItem>
</file>

<file path=customXml/itemProps18.xml><?xml version="1.0" encoding="utf-8"?>
<ds:datastoreItem xmlns:ds="http://schemas.openxmlformats.org/officeDocument/2006/customXml" ds:itemID="{7ECB44E3-68B0-4FC1-BD71-CA1F2FCA197A}">
  <ds:schemaRefs/>
</ds:datastoreItem>
</file>

<file path=customXml/itemProps19.xml><?xml version="1.0" encoding="utf-8"?>
<ds:datastoreItem xmlns:ds="http://schemas.openxmlformats.org/officeDocument/2006/customXml" ds:itemID="{AEA20495-EDF4-487C-8816-D0140CA4CA6F}">
  <ds:schemaRefs/>
</ds:datastoreItem>
</file>

<file path=customXml/itemProps2.xml><?xml version="1.0" encoding="utf-8"?>
<ds:datastoreItem xmlns:ds="http://schemas.openxmlformats.org/officeDocument/2006/customXml" ds:itemID="{6C501081-D95A-4860-B1E4-EE9B7243917E}">
  <ds:schemaRefs/>
</ds:datastoreItem>
</file>

<file path=customXml/itemProps20.xml><?xml version="1.0" encoding="utf-8"?>
<ds:datastoreItem xmlns:ds="http://schemas.openxmlformats.org/officeDocument/2006/customXml" ds:itemID="{25FAC054-71F3-4957-833F-9FD8C2FA6D4F}">
  <ds:schemaRefs/>
</ds:datastoreItem>
</file>

<file path=customXml/itemProps21.xml><?xml version="1.0" encoding="utf-8"?>
<ds:datastoreItem xmlns:ds="http://schemas.openxmlformats.org/officeDocument/2006/customXml" ds:itemID="{95089C3E-49EC-496F-80C5-88309C98F5A7}">
  <ds:schemaRefs/>
</ds:datastoreItem>
</file>

<file path=customXml/itemProps22.xml><?xml version="1.0" encoding="utf-8"?>
<ds:datastoreItem xmlns:ds="http://schemas.openxmlformats.org/officeDocument/2006/customXml" ds:itemID="{95E43BE6-E372-4E45-8C82-4923B212469D}">
  <ds:schemaRefs/>
</ds:datastoreItem>
</file>

<file path=customXml/itemProps23.xml><?xml version="1.0" encoding="utf-8"?>
<ds:datastoreItem xmlns:ds="http://schemas.openxmlformats.org/officeDocument/2006/customXml" ds:itemID="{5ED6C6FA-22A9-4F4D-ACEC-51E4569C6062}">
  <ds:schemaRefs/>
</ds:datastoreItem>
</file>

<file path=customXml/itemProps24.xml><?xml version="1.0" encoding="utf-8"?>
<ds:datastoreItem xmlns:ds="http://schemas.openxmlformats.org/officeDocument/2006/customXml" ds:itemID="{8C9E07C0-D291-42F3-8844-323AAE38CD98}">
  <ds:schemaRefs/>
</ds:datastoreItem>
</file>

<file path=customXml/itemProps25.xml><?xml version="1.0" encoding="utf-8"?>
<ds:datastoreItem xmlns:ds="http://schemas.openxmlformats.org/officeDocument/2006/customXml" ds:itemID="{1BF6BDBC-7295-4EF3-A886-2F8B08FF564D}">
  <ds:schemaRefs/>
</ds:datastoreItem>
</file>

<file path=customXml/itemProps26.xml><?xml version="1.0" encoding="utf-8"?>
<ds:datastoreItem xmlns:ds="http://schemas.openxmlformats.org/officeDocument/2006/customXml" ds:itemID="{8248481F-E358-4C87-BF9F-B0C29F7C89A2}">
  <ds:schemaRefs/>
</ds:datastoreItem>
</file>

<file path=customXml/itemProps27.xml><?xml version="1.0" encoding="utf-8"?>
<ds:datastoreItem xmlns:ds="http://schemas.openxmlformats.org/officeDocument/2006/customXml" ds:itemID="{73257E6C-A8DB-4505-A046-8BC9652591E7}">
  <ds:schemaRefs/>
</ds:datastoreItem>
</file>

<file path=customXml/itemProps28.xml><?xml version="1.0" encoding="utf-8"?>
<ds:datastoreItem xmlns:ds="http://schemas.openxmlformats.org/officeDocument/2006/customXml" ds:itemID="{70C84323-440C-4E44-89CF-D11790BB5794}">
  <ds:schemaRefs/>
</ds:datastoreItem>
</file>

<file path=customXml/itemProps29.xml><?xml version="1.0" encoding="utf-8"?>
<ds:datastoreItem xmlns:ds="http://schemas.openxmlformats.org/officeDocument/2006/customXml" ds:itemID="{3B34B970-9299-4DF5-A2B5-AC06D4ED2C91}">
  <ds:schemaRefs/>
</ds:datastoreItem>
</file>

<file path=customXml/itemProps3.xml><?xml version="1.0" encoding="utf-8"?>
<ds:datastoreItem xmlns:ds="http://schemas.openxmlformats.org/officeDocument/2006/customXml" ds:itemID="{436E3B58-8E98-47A0-97A9-FA008B46EA96}">
  <ds:schemaRefs/>
</ds:datastoreItem>
</file>

<file path=customXml/itemProps30.xml><?xml version="1.0" encoding="utf-8"?>
<ds:datastoreItem xmlns:ds="http://schemas.openxmlformats.org/officeDocument/2006/customXml" ds:itemID="{00851051-227C-4098-90B4-851EF15734C6}">
  <ds:schemaRefs/>
</ds:datastoreItem>
</file>

<file path=customXml/itemProps31.xml><?xml version="1.0" encoding="utf-8"?>
<ds:datastoreItem xmlns:ds="http://schemas.openxmlformats.org/officeDocument/2006/customXml" ds:itemID="{9B7BEF78-30F0-40ED-8265-2FC31590B8E4}">
  <ds:schemaRefs/>
</ds:datastoreItem>
</file>

<file path=customXml/itemProps32.xml><?xml version="1.0" encoding="utf-8"?>
<ds:datastoreItem xmlns:ds="http://schemas.openxmlformats.org/officeDocument/2006/customXml" ds:itemID="{BC4698FF-56F4-4E8E-BAFE-DDA0DBDD902B}">
  <ds:schemaRefs/>
</ds:datastoreItem>
</file>

<file path=customXml/itemProps33.xml><?xml version="1.0" encoding="utf-8"?>
<ds:datastoreItem xmlns:ds="http://schemas.openxmlformats.org/officeDocument/2006/customXml" ds:itemID="{F14715EB-98D6-4B4C-8DFC-5A0C363C728E}">
  <ds:schemaRefs/>
</ds:datastoreItem>
</file>

<file path=customXml/itemProps4.xml><?xml version="1.0" encoding="utf-8"?>
<ds:datastoreItem xmlns:ds="http://schemas.openxmlformats.org/officeDocument/2006/customXml" ds:itemID="{377F08C9-C302-4878-A0EE-8619EAE6BCD2}">
  <ds:schemaRefs/>
</ds:datastoreItem>
</file>

<file path=customXml/itemProps5.xml><?xml version="1.0" encoding="utf-8"?>
<ds:datastoreItem xmlns:ds="http://schemas.openxmlformats.org/officeDocument/2006/customXml" ds:itemID="{69033B74-E5DC-4895-9FF5-A4CCBA2B1282}">
  <ds:schemaRefs/>
</ds:datastoreItem>
</file>

<file path=customXml/itemProps6.xml><?xml version="1.0" encoding="utf-8"?>
<ds:datastoreItem xmlns:ds="http://schemas.openxmlformats.org/officeDocument/2006/customXml" ds:itemID="{1CAF6FE8-B9B0-450E-B31D-3B8295861BC9}">
  <ds:schemaRefs/>
</ds:datastoreItem>
</file>

<file path=customXml/itemProps7.xml><?xml version="1.0" encoding="utf-8"?>
<ds:datastoreItem xmlns:ds="http://schemas.openxmlformats.org/officeDocument/2006/customXml" ds:itemID="{9FA559D2-D468-4B30-831E-3DF253F838AE}">
  <ds:schemaRefs/>
</ds:datastoreItem>
</file>

<file path=customXml/itemProps8.xml><?xml version="1.0" encoding="utf-8"?>
<ds:datastoreItem xmlns:ds="http://schemas.openxmlformats.org/officeDocument/2006/customXml" ds:itemID="{6F633FFD-D229-4D05-B746-F2B0FE5B7089}">
  <ds:schemaRefs/>
</ds:datastoreItem>
</file>

<file path=customXml/itemProps9.xml><?xml version="1.0" encoding="utf-8"?>
<ds:datastoreItem xmlns:ds="http://schemas.openxmlformats.org/officeDocument/2006/customXml" ds:itemID="{E69155AE-0F64-45C8-B7E5-160B76252604}">
  <ds:schemaRefs/>
</ds:datastoreItem>
</file>

<file path=docProps/app.xml><?xml version="1.0" encoding="utf-8"?>
<Properties xmlns="http://schemas.openxmlformats.org/officeDocument/2006/extended-properties" xmlns:vt="http://schemas.openxmlformats.org/officeDocument/2006/docPropsVTypes">
  <Template/>
  <TotalTime>2234</TotalTime>
  <Words>930</Words>
  <Application>Microsoft Office PowerPoint</Application>
  <PresentationFormat>On-screen Show (4:3)</PresentationFormat>
  <Paragraphs>98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AP Statistics</vt:lpstr>
      <vt:lpstr>Parts of an Experiment</vt:lpstr>
      <vt:lpstr>PowerPoint Presentation</vt:lpstr>
      <vt:lpstr>Principles of Experimental Design</vt:lpstr>
      <vt:lpstr>Principles of Experimental Design</vt:lpstr>
      <vt:lpstr>PowerPoint Presentation</vt:lpstr>
      <vt:lpstr>Principles of Experimental Design</vt:lpstr>
      <vt:lpstr>Principles of Experimental Design</vt:lpstr>
      <vt:lpstr>Types of Experimental Designs</vt:lpstr>
      <vt:lpstr>Comparative Experiment</vt:lpstr>
      <vt:lpstr>Types of Experimental Designs</vt:lpstr>
      <vt:lpstr>Block Design</vt:lpstr>
      <vt:lpstr>Types of Experimental Designs</vt:lpstr>
      <vt:lpstr>Matched Pairs</vt:lpstr>
      <vt:lpstr>Type (a):  Free-Throws Made with Ball type A vs. Ball type B</vt:lpstr>
      <vt:lpstr>Type (b):  Free-Throws Made with Ball type A vs. Ball type B</vt:lpstr>
      <vt:lpstr>Which one?</vt:lpstr>
      <vt:lpstr>Example: Fertilizing a Field</vt:lpstr>
      <vt:lpstr>Other Considerations with Experiments</vt:lpstr>
      <vt:lpstr>Other Considerations Cont…</vt:lpstr>
    </vt:vector>
  </TitlesOfParts>
  <Company>BOE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Statistics</dc:title>
  <dc:creator>temp</dc:creator>
  <cp:lastModifiedBy>Skaff, Kristen</cp:lastModifiedBy>
  <cp:revision>47</cp:revision>
  <dcterms:created xsi:type="dcterms:W3CDTF">2010-10-05T14:03:12Z</dcterms:created>
  <dcterms:modified xsi:type="dcterms:W3CDTF">2015-10-12T15:11:59Z</dcterms:modified>
</cp:coreProperties>
</file>