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6"/>
  </p:sldMasterIdLst>
  <p:notesMasterIdLst>
    <p:notesMasterId r:id="rId23"/>
  </p:notesMasterIdLst>
  <p:handoutMasterIdLst>
    <p:handoutMasterId r:id="rId24"/>
  </p:handoutMasterIdLst>
  <p:sldIdLst>
    <p:sldId id="256" r:id="rId7"/>
    <p:sldId id="257" r:id="rId8"/>
    <p:sldId id="258" r:id="rId9"/>
    <p:sldId id="310" r:id="rId10"/>
    <p:sldId id="260" r:id="rId11"/>
    <p:sldId id="291" r:id="rId12"/>
    <p:sldId id="261" r:id="rId13"/>
    <p:sldId id="283" r:id="rId14"/>
    <p:sldId id="311" r:id="rId15"/>
    <p:sldId id="315" r:id="rId16"/>
    <p:sldId id="312" r:id="rId17"/>
    <p:sldId id="313" r:id="rId18"/>
    <p:sldId id="316" r:id="rId19"/>
    <p:sldId id="317" r:id="rId20"/>
    <p:sldId id="277" r:id="rId21"/>
    <p:sldId id="318" r:id="rId22"/>
  </p:sldIdLst>
  <p:sldSz cx="10080625" cy="7559675"/>
  <p:notesSz cx="6858000" cy="9296400"/>
  <p:custDataLst>
    <p:custData r:id="rId4"/>
  </p:custDataLst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2" userDrawn="1">
          <p15:clr>
            <a:srgbClr val="A4A3A4"/>
          </p15:clr>
        </p15:guide>
        <p15:guide id="2" pos="190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94" d="100"/>
          <a:sy n="94" d="100"/>
        </p:scale>
        <p:origin x="174" y="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2"/>
        <p:guide pos="19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60" cy="466581"/>
          </a:xfrm>
          <a:prstGeom prst="rect">
            <a:avLst/>
          </a:prstGeom>
        </p:spPr>
        <p:txBody>
          <a:bodyPr vert="horz" lIns="82835" tIns="41418" rIns="82835" bIns="4141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40" y="0"/>
            <a:ext cx="2972360" cy="466581"/>
          </a:xfrm>
          <a:prstGeom prst="rect">
            <a:avLst/>
          </a:prstGeom>
        </p:spPr>
        <p:txBody>
          <a:bodyPr vert="horz" lIns="82835" tIns="41418" rIns="82835" bIns="41418" rtlCol="0"/>
          <a:lstStyle>
            <a:lvl1pPr algn="r">
              <a:defRPr sz="1100"/>
            </a:lvl1pPr>
          </a:lstStyle>
          <a:p>
            <a:fld id="{0AB8B32B-DB99-49E9-848C-7226343ABED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0"/>
            <a:ext cx="2972360" cy="466581"/>
          </a:xfrm>
          <a:prstGeom prst="rect">
            <a:avLst/>
          </a:prstGeom>
        </p:spPr>
        <p:txBody>
          <a:bodyPr vert="horz" lIns="82835" tIns="41418" rIns="82835" bIns="4141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40" y="8829820"/>
            <a:ext cx="2972360" cy="466581"/>
          </a:xfrm>
          <a:prstGeom prst="rect">
            <a:avLst/>
          </a:prstGeom>
        </p:spPr>
        <p:txBody>
          <a:bodyPr vert="horz" lIns="82835" tIns="41418" rIns="82835" bIns="41418" rtlCol="0" anchor="b"/>
          <a:lstStyle>
            <a:lvl1pPr algn="r">
              <a:defRPr sz="1100"/>
            </a:lvl1pPr>
          </a:lstStyle>
          <a:p>
            <a:fld id="{A6591783-741D-4F16-9985-E15903C7C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706438"/>
            <a:ext cx="4643437" cy="34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6361" y="4414911"/>
            <a:ext cx="5485279" cy="41816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5162" cy="4636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26" charset="0"/>
              <a:buNone/>
              <a:tabLst>
                <a:tab pos="655781" algn="l"/>
                <a:tab pos="1311562" algn="l"/>
                <a:tab pos="1967343" algn="l"/>
                <a:tab pos="2623124" algn="l"/>
              </a:tabLst>
              <a:defRPr sz="1300">
                <a:solidFill>
                  <a:srgbClr val="000000"/>
                </a:solidFill>
                <a:latin typeface="Times New Roman" pitchFamily="26" charset="0"/>
                <a:ea typeface="Lucida Sans Unicode" pitchFamily="26" charset="-52"/>
                <a:cs typeface="Lucida Sans Unicode" pitchFamily="26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5162" cy="4636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26" charset="0"/>
              <a:buNone/>
              <a:tabLst>
                <a:tab pos="655781" algn="l"/>
                <a:tab pos="1311562" algn="l"/>
                <a:tab pos="1967343" algn="l"/>
                <a:tab pos="2623124" algn="l"/>
              </a:tabLst>
              <a:defRPr sz="1300">
                <a:solidFill>
                  <a:srgbClr val="000000"/>
                </a:solidFill>
                <a:latin typeface="Times New Roman" pitchFamily="26" charset="0"/>
                <a:ea typeface="Lucida Sans Unicode" pitchFamily="26" charset="-52"/>
                <a:cs typeface="Lucida Sans Unicode" pitchFamily="26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1287"/>
            <a:ext cx="2975162" cy="4636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26" charset="0"/>
              <a:buNone/>
              <a:tabLst>
                <a:tab pos="655781" algn="l"/>
                <a:tab pos="1311562" algn="l"/>
                <a:tab pos="1967343" algn="l"/>
                <a:tab pos="2623124" algn="l"/>
              </a:tabLst>
              <a:defRPr sz="1300">
                <a:solidFill>
                  <a:srgbClr val="000000"/>
                </a:solidFill>
                <a:latin typeface="Times New Roman" pitchFamily="26" charset="0"/>
                <a:ea typeface="Lucida Sans Unicode" pitchFamily="26" charset="-52"/>
                <a:cs typeface="Lucida Sans Unicode" pitchFamily="26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831287"/>
            <a:ext cx="2975162" cy="4636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5781" algn="l"/>
                <a:tab pos="1311562" algn="l"/>
                <a:tab pos="1967343" algn="l"/>
                <a:tab pos="262312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33D06DA-145B-4CA8-8B93-A4E813D29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4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26" charset="0"/>
        <a:ea typeface="ＭＳ Ｐゴシック" pitchFamily="26" charset="-128"/>
        <a:cs typeface="ＭＳ Ｐゴシック" pitchFamily="26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26" charset="0"/>
        <a:ea typeface="ＭＳ Ｐゴシック" pitchFamily="26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26" charset="0"/>
        <a:ea typeface="ＭＳ Ｐゴシック" pitchFamily="26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26" charset="0"/>
        <a:ea typeface="ＭＳ Ｐゴシック" pitchFamily="26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26" charset="0"/>
        <a:ea typeface="ＭＳ Ｐゴシック" pitchFamily="2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870066B9-ED37-4AA2-924B-26077E4B264C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0"/>
            <a:ext cx="5486681" cy="41830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23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F3F6B9B5-AE3F-4FC8-B20A-D2B1C5E16DAB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1"/>
            <a:ext cx="5486681" cy="4099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42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5ED8F350-BEF9-40C4-8942-188113FA923A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6613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0"/>
            <a:ext cx="5486681" cy="41830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718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DDC1C9F9-6106-41F3-9910-0D1803048E00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1"/>
            <a:ext cx="5486681" cy="4099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03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1C8BABAB-2D59-429E-8D44-3614F8E46773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1"/>
            <a:ext cx="5486681" cy="4099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818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D1349E9F-BBDD-4DE0-B805-FF707CC6A28A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1"/>
            <a:ext cx="5486681" cy="4099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026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8D1CD745-17F7-4E8E-937D-10B9DF273633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1"/>
            <a:ext cx="5486681" cy="4099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627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F9182658-AC25-4AC7-ADA2-4486E7912D8F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15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1"/>
            <a:ext cx="5486681" cy="4099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127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277976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692154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106331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520509" indent="-207089" defTabSz="41417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781" algn="l"/>
                <a:tab pos="1311562" algn="l"/>
                <a:tab pos="1967343" algn="l"/>
                <a:tab pos="2623124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BBDE4C31-2F44-463B-B36A-D2AB5BE7F4EA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16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706438"/>
            <a:ext cx="4646613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414910"/>
            <a:ext cx="5486681" cy="41830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95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tIns="0" rIns="20159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6BC8F69-51C5-46E9-B519-627231ED6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08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976B1-FF7C-4D2C-A7A4-F7AFCD133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24602-E749-4FAA-8C17-E74F78909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74A7F-27A2-43E6-9C5B-84EC120D1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FCF46-E8F1-4930-8812-24000876C2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ACE1553-1420-4E9A-BCC5-54AC87CDB5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9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9DF6-0D95-45BF-AC66-BEEF4710B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B1068-8124-4E40-B9C0-E21D3762EE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91580-A508-4C32-9199-01A209B22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7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6BAEA-E2D0-441B-9C7D-C01167AF65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9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6E2F-1361-4A91-8024-4B64E1DFD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9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89325" y="1220788"/>
            <a:ext cx="5797550" cy="453707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buFont typeface="Times New Roman" pitchFamily="2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823325" y="5908675"/>
            <a:ext cx="171450" cy="17145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buFont typeface="Times New Roman" pitchFamily="2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6411913"/>
            <a:ext cx="10102851" cy="11477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buFont typeface="Times New Roman" pitchFamily="26" charset="0"/>
              <a:buNone/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830763" y="6856413"/>
            <a:ext cx="5249862" cy="7032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buFont typeface="Times New Roman" pitchFamily="26" charset="0"/>
              <a:buNone/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lIns="50397" rIns="50397" bIns="50397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288" y="7007225"/>
            <a:ext cx="673100" cy="401638"/>
          </a:xfrm>
        </p:spPr>
        <p:txBody>
          <a:bodyPr/>
          <a:lstStyle>
            <a:lvl1pPr>
              <a:defRPr/>
            </a:lvl1pPr>
          </a:lstStyle>
          <a:p>
            <a:fld id="{46CBA239-FD7A-497D-804F-AC6695A23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10102851" cy="1147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buFont typeface="Times New Roman" pitchFamily="26" charset="0"/>
              <a:buNone/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763" y="-7938"/>
            <a:ext cx="5249862" cy="703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buFont typeface="Times New Roman" pitchFamily="26" charset="0"/>
              <a:buNone/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03238" y="776288"/>
            <a:ext cx="90741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0397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2133600"/>
            <a:ext cx="90741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26" charset="0"/>
              <a:buNone/>
              <a:defRPr kumimoji="0" sz="1300">
                <a:solidFill>
                  <a:schemeClr val="tx2">
                    <a:shade val="90000"/>
                  </a:schemeClr>
                </a:solidFill>
                <a:latin typeface="Arial" charset="0"/>
                <a:ea typeface="Lucida Sans Unicode" pitchFamily="26" charset="-52"/>
                <a:cs typeface="Lucida Sans Unicode" pitchFamily="26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050" y="7007225"/>
            <a:ext cx="3695700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26" charset="0"/>
              <a:buNone/>
              <a:defRPr kumimoji="0" sz="1300">
                <a:solidFill>
                  <a:schemeClr val="tx2">
                    <a:shade val="90000"/>
                  </a:schemeClr>
                </a:solidFill>
                <a:latin typeface="Arial" charset="0"/>
                <a:ea typeface="Lucida Sans Unicode" pitchFamily="26" charset="-52"/>
                <a:cs typeface="Lucida Sans Unicode" pitchFamily="26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013" y="7007225"/>
            <a:ext cx="841375" cy="401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1">
              <a:defRPr sz="1300">
                <a:solidFill>
                  <a:srgbClr val="045C75"/>
                </a:solidFill>
              </a:defRPr>
            </a:lvl1pPr>
          </a:lstStyle>
          <a:p>
            <a:fld id="{53423CA6-4408-4D66-BC1C-E32B2E4EFA9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0638" y="223838"/>
            <a:ext cx="10120313" cy="7143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26" charset="0"/>
                <a:buNone/>
                <a:defRPr/>
              </a:pPr>
              <a:endParaRPr lang="en-US">
                <a:latin typeface="Arial" charset="0"/>
                <a:ea typeface="Lucida Sans Unicode" pitchFamily="26" charset="-52"/>
                <a:cs typeface="Lucida Sans Unicode" pitchFamily="26" charset="-52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26" charset="0"/>
                <a:buNone/>
                <a:defRPr/>
              </a:pPr>
              <a:endParaRPr lang="en-US">
                <a:latin typeface="Arial" charset="0"/>
                <a:ea typeface="Lucida Sans Unicode" pitchFamily="26" charset="-52"/>
                <a:cs typeface="Lucida Sans Unicode" pitchFamily="26" charset="-5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8" r:id="rId2"/>
    <p:sldLayoutId id="214748371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9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9pPr>
    </p:titleStyle>
    <p:bodyStyle>
      <a:lvl1pPr marL="301625" indent="-301625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714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688" indent="-231775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231775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941637"/>
            <a:ext cx="8655897" cy="2854113"/>
          </a:xfrm>
          <a:extLst/>
        </p:spPr>
        <p:txBody>
          <a:bodyPr/>
          <a:lstStyle/>
          <a:p>
            <a:pPr eaLnBrk="1" fontAlgn="auto" hangingPunct="1">
              <a:defRPr/>
            </a:pPr>
            <a:r>
              <a:rPr lang="en-US" dirty="0"/>
              <a:t>Chapter 9.1</a:t>
            </a:r>
            <a:br>
              <a:rPr lang="en-US" dirty="0"/>
            </a:br>
            <a:r>
              <a:rPr lang="en-US" dirty="0"/>
              <a:t>Sampling Distributions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2" y="808037"/>
            <a:ext cx="9069387" cy="1260475"/>
          </a:xfrm>
        </p:spPr>
        <p:txBody>
          <a:bodyPr/>
          <a:lstStyle/>
          <a:p>
            <a:r>
              <a:rPr lang="en-US" sz="4800" dirty="0" smtClean="0"/>
              <a:t>Describing Sampling Distributions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791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-136092"/>
            <a:ext cx="9069387" cy="1260475"/>
          </a:xfrm>
        </p:spPr>
        <p:txBody>
          <a:bodyPr/>
          <a:lstStyle/>
          <a:p>
            <a:r>
              <a:rPr lang="en-US" sz="3600" dirty="0" smtClean="0"/>
              <a:t>Center - Unbiased Statistic/ Unbiased Estimator</a:t>
            </a:r>
            <a:endParaRPr lang="en-US" sz="36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6530"/>
          <a:stretch/>
        </p:blipFill>
        <p:spPr bwMode="auto">
          <a:xfrm>
            <a:off x="435609" y="1241485"/>
            <a:ext cx="9072562" cy="121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112" y="3069744"/>
            <a:ext cx="2964790" cy="20738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63712" y="5075575"/>
                <a:ext cx="2056446" cy="493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800" dirty="0"/>
                        <m:t>μ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 =</m:t>
                      </m:r>
                      <m:r>
                        <m:rPr>
                          <m:nor/>
                        </m:rPr>
                        <a:rPr lang="en-US" sz="2800"/>
                        <m:t>15.1</m:t>
                      </m:r>
                      <m:r>
                        <m:rPr>
                          <m:nor/>
                        </m:rPr>
                        <a:rPr lang="en-US" sz="2800" b="0" i="0" smtClean="0"/>
                        <m:t>2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712" y="5075575"/>
                <a:ext cx="2056446" cy="49308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2312" y="2930815"/>
            <a:ext cx="2774685" cy="19988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2970" y="2494990"/>
            <a:ext cx="3268844" cy="435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Population Distribution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40994" y="2479288"/>
            <a:ext cx="3097323" cy="435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Sampling Distribution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95851" y="4977139"/>
                <a:ext cx="1787605" cy="400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 fontAlgn="b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15.12</m:t>
                      </m:r>
                    </m:oMath>
                  </m:oMathPara>
                </a14:m>
                <a:endParaRPr lang="en-US" sz="2800" b="0" i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51" y="4977139"/>
                <a:ext cx="1787605" cy="40075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 flipV="1">
            <a:off x="7097711" y="4759615"/>
            <a:ext cx="1" cy="315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8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12" y="380269"/>
            <a:ext cx="9156568" cy="1259946"/>
          </a:xfrm>
        </p:spPr>
        <p:txBody>
          <a:bodyPr/>
          <a:lstStyle/>
          <a:p>
            <a:r>
              <a:rPr lang="en-US" dirty="0" smtClean="0"/>
              <a:t>Unbiased Estimator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15912" y="1874837"/>
            <a:ext cx="9070975" cy="469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marL="301625" indent="-301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5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6475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9688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5092" indent="-231827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063" indent="-201589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21446" indent="-201589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 To get a trustworthy estimate of an unknown parameter, you must start by using a statistics that is an unbiased estimator. </a:t>
            </a:r>
          </a:p>
          <a:p>
            <a:pPr marL="0" indent="0" defTabSz="914400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Unfortunately, even an unbiased estimator will </a:t>
            </a:r>
            <a:r>
              <a:rPr lang="en-US" b="1" dirty="0" smtClean="0"/>
              <a:t>vary</a:t>
            </a:r>
            <a:r>
              <a:rPr lang="en-US" dirty="0" smtClean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712" y="3856037"/>
            <a:ext cx="2774685" cy="19988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583112" y="5696882"/>
            <a:ext cx="1" cy="315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81251" y="5978675"/>
                <a:ext cx="1787605" cy="400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 fontAlgn="b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15.12</m:t>
                      </m:r>
                    </m:oMath>
                  </m:oMathPara>
                </a14:m>
                <a:endParaRPr lang="en-US" sz="2800" b="0" i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251" y="5978675"/>
                <a:ext cx="1787605" cy="4007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4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12" y="274637"/>
            <a:ext cx="9074150" cy="1260475"/>
          </a:xfrm>
        </p:spPr>
        <p:txBody>
          <a:bodyPr/>
          <a:lstStyle/>
          <a:p>
            <a:r>
              <a:rPr lang="en-US" dirty="0" smtClean="0"/>
              <a:t>Spread -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" y="1535112"/>
            <a:ext cx="9074150" cy="4838700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b="1" dirty="0" smtClean="0"/>
              <a:t>variability of a statistic</a:t>
            </a:r>
            <a:r>
              <a:rPr lang="en-US" sz="2000" dirty="0" smtClean="0"/>
              <a:t> is described by the spread of its sampling distribution.</a:t>
            </a:r>
          </a:p>
          <a:p>
            <a:r>
              <a:rPr lang="en-US" sz="2000" dirty="0" smtClean="0"/>
              <a:t>The spread is determined by the </a:t>
            </a:r>
            <a:r>
              <a:rPr lang="en-US" sz="2000" b="1" dirty="0" smtClean="0"/>
              <a:t>size of the sample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Larger samples = </a:t>
            </a:r>
          </a:p>
          <a:p>
            <a:r>
              <a:rPr lang="en-US" sz="2000" dirty="0" smtClean="0"/>
              <a:t>Why would we want our sampling distribution to have LOW variability?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30744"/>
          <a:stretch/>
        </p:blipFill>
        <p:spPr>
          <a:xfrm>
            <a:off x="773112" y="4770437"/>
            <a:ext cx="3672841" cy="17951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35754"/>
          <a:stretch/>
        </p:blipFill>
        <p:spPr>
          <a:xfrm>
            <a:off x="4811712" y="4770437"/>
            <a:ext cx="3352800" cy="17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12" y="274637"/>
            <a:ext cx="9074150" cy="1260475"/>
          </a:xfrm>
        </p:spPr>
        <p:txBody>
          <a:bodyPr/>
          <a:lstStyle/>
          <a:p>
            <a:r>
              <a:rPr lang="en-US" dirty="0" smtClean="0"/>
              <a:t>Spread -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" y="1535112"/>
            <a:ext cx="9074150" cy="4838700"/>
          </a:xfrm>
        </p:spPr>
        <p:txBody>
          <a:bodyPr/>
          <a:lstStyle/>
          <a:p>
            <a:r>
              <a:rPr lang="en-US" sz="2400" dirty="0" smtClean="0"/>
              <a:t>The spread of the sampling distribution does </a:t>
            </a:r>
            <a:r>
              <a:rPr lang="en-US" sz="2400" b="1" dirty="0" smtClean="0"/>
              <a:t>not</a:t>
            </a:r>
            <a:r>
              <a:rPr lang="en-US" sz="2400" dirty="0" smtClean="0"/>
              <a:t> depend on </a:t>
            </a:r>
            <a:r>
              <a:rPr lang="en-US" sz="2400" b="1" dirty="0" smtClean="0"/>
              <a:t>population size</a:t>
            </a:r>
            <a:r>
              <a:rPr lang="en-US" sz="2400" dirty="0" smtClean="0"/>
              <a:t> as long as </a:t>
            </a:r>
            <a:r>
              <a:rPr lang="en-US" sz="2400" b="1" dirty="0" smtClean="0"/>
              <a:t>the population is at least 10 times larger than the sample. (10% Rule</a:t>
            </a:r>
            <a:r>
              <a:rPr lang="en-US" sz="2400" dirty="0" smtClean="0"/>
              <a:t>….will be very important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r>
              <a:rPr lang="en-US" sz="2400" b="1" dirty="0" smtClean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15912" y="3954462"/>
            <a:ext cx="92202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 SRS of size 1500 from the entire population of the United States (about 300 million) and an SRS of 1500 from San Francisco (~750,000) would </a:t>
            </a:r>
            <a:r>
              <a:rPr lang="en-US" sz="2000" dirty="0" smtClean="0"/>
              <a:t>have about the same variability (if all other things are equal)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77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4" y="568547"/>
            <a:ext cx="2435468" cy="297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4" y="482822"/>
            <a:ext cx="2527658" cy="306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3" y="3416521"/>
            <a:ext cx="2592329" cy="298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061" y="3039430"/>
            <a:ext cx="2538666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668712" y="3551237"/>
            <a:ext cx="25146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6168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/>
            <a:r>
              <a:rPr lang="en-US" sz="2400" dirty="0">
                <a:solidFill>
                  <a:srgbClr val="000000"/>
                </a:solidFill>
              </a:rPr>
              <a:t>Properly chosen statistics computed from </a:t>
            </a:r>
            <a:r>
              <a:rPr lang="en-US" sz="2400" b="1" dirty="0">
                <a:solidFill>
                  <a:srgbClr val="000000"/>
                </a:solidFill>
              </a:rPr>
              <a:t>random</a:t>
            </a:r>
            <a:r>
              <a:rPr lang="en-US" sz="2400" dirty="0">
                <a:solidFill>
                  <a:srgbClr val="000000"/>
                </a:solidFill>
              </a:rPr>
              <a:t> samples of </a:t>
            </a:r>
            <a:r>
              <a:rPr lang="en-US" sz="2400" b="1" dirty="0">
                <a:solidFill>
                  <a:srgbClr val="000000"/>
                </a:solidFill>
              </a:rPr>
              <a:t>sufficient size</a:t>
            </a:r>
            <a:r>
              <a:rPr lang="en-US" sz="2400" dirty="0">
                <a:solidFill>
                  <a:srgbClr val="000000"/>
                </a:solidFill>
              </a:rPr>
              <a:t> will have low bias and low variability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8" b="51839"/>
          <a:stretch/>
        </p:blipFill>
        <p:spPr bwMode="auto">
          <a:xfrm>
            <a:off x="1077912" y="1341437"/>
            <a:ext cx="7803834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ig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90"/>
          <a:stretch/>
        </p:blipFill>
        <p:spPr bwMode="auto">
          <a:xfrm>
            <a:off x="1245934" y="3932237"/>
            <a:ext cx="74677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453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15912" y="427037"/>
            <a:ext cx="9070975" cy="1181100"/>
          </a:xfrm>
        </p:spPr>
        <p:txBody>
          <a:bodyPr anchor="ctr"/>
          <a:lstStyle/>
          <a:p>
            <a:pPr marL="0" indent="0" algn="ctr" eaLnBrk="1" hangingPunct="1"/>
            <a:r>
              <a:rPr lang="en-US" dirty="0" smtClean="0"/>
              <a:t>Statistical Inference:</a:t>
            </a:r>
          </a:p>
        </p:txBody>
      </p:sp>
      <p:pic>
        <p:nvPicPr>
          <p:cNvPr id="6147" name="Picture 4" descr="http://jbjs.org/data/Journals/JBJS/968/50fig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1" y="1341437"/>
            <a:ext cx="58197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" y="0"/>
            <a:ext cx="9072563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1" name="Picture 4" descr="http://www.philender.com/courses/intro/notes2/sa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2" y="3185693"/>
            <a:ext cx="29718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315912" y="198437"/>
            <a:ext cx="9070975" cy="1171575"/>
          </a:xfrm>
        </p:spPr>
        <p:txBody>
          <a:bodyPr tIns="38808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Statistic &amp; Parameter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31679" y="1221613"/>
            <a:ext cx="9492115" cy="3771900"/>
          </a:xfrm>
        </p:spPr>
        <p:txBody>
          <a:bodyPr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In our </a:t>
            </a:r>
            <a:r>
              <a:rPr lang="en-US" b="1" dirty="0"/>
              <a:t>population</a:t>
            </a:r>
            <a:r>
              <a:rPr lang="en-US" dirty="0"/>
              <a:t> of </a:t>
            </a:r>
            <a:r>
              <a:rPr lang="en-US" dirty="0" smtClean="0"/>
              <a:t>pennies, the mean was _________ and the standard deviation was _________. 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700" dirty="0" smtClean="0">
                <a:latin typeface="Arial" charset="0"/>
              </a:rPr>
              <a:t>Let’s </a:t>
            </a:r>
            <a:r>
              <a:rPr lang="en-US" sz="2700" dirty="0" smtClean="0">
                <a:latin typeface="Arial" charset="0"/>
              </a:rPr>
              <a:t>say you took a </a:t>
            </a:r>
            <a:r>
              <a:rPr lang="en-US" sz="2700" b="1" dirty="0" smtClean="0">
                <a:latin typeface="Arial" charset="0"/>
              </a:rPr>
              <a:t>sample</a:t>
            </a:r>
            <a:r>
              <a:rPr lang="en-US" sz="2700" dirty="0" smtClean="0">
                <a:latin typeface="Arial" charset="0"/>
              </a:rPr>
              <a:t> of 25 pennies (n=25), and found that the average age was 24 and the standard deviation was 8.</a:t>
            </a:r>
            <a:endParaRPr lang="en-US" dirty="0"/>
          </a:p>
          <a:p>
            <a:pPr marL="0" indent="0"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76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392112" y="198437"/>
            <a:ext cx="9070975" cy="1171575"/>
          </a:xfrm>
        </p:spPr>
        <p:txBody>
          <a:bodyPr tIns="38808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Statistic &amp; Parameter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39712" y="931862"/>
            <a:ext cx="9070975" cy="2933700"/>
          </a:xfrm>
        </p:spPr>
        <p:txBody>
          <a:bodyPr anchor="ctr"/>
          <a:lstStyle/>
          <a:p>
            <a:pPr marL="0" indent="0"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The Gallup Poll asked a random sample of 515 US adults whether they believe in ghosts.  Of the respondents, 160 said “Yes”.  Identify the statistic and parameter of interest.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55" y="0"/>
            <a:ext cx="9572625" cy="213359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For each boldface number, state whether it is a statistic or a parameter.</a:t>
            </a:r>
            <a: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8132" y="1078589"/>
            <a:ext cx="9764713" cy="497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A department store </a:t>
            </a:r>
            <a:r>
              <a:rPr lang="en-US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sends a survey to its customers and finds that </a:t>
            </a:r>
            <a:r>
              <a:rPr lang="en-US" b="1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84</a:t>
            </a: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respondents had a positive shopping experience.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 consumer group, after testing 100 batteries of a certain brand, reported an average life of </a:t>
            </a: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63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hours of use.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The Department of Motor vehicles reports that </a:t>
            </a: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22%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all vehicles registered in a particular state are imports.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A hospital reports that based on the ten most recent cases, the mean length of stay for surgical patients is </a:t>
            </a: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6.4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days.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 The mean age at university is </a:t>
            </a: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24.1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years</a:t>
            </a:r>
            <a:r>
              <a:rPr lang="en-US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2682875" y="297937"/>
            <a:ext cx="4278312" cy="593725"/>
          </a:xfrm>
        </p:spPr>
        <p:txBody>
          <a:bodyPr tIns="28224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Sampling Variability:</a:t>
            </a:r>
          </a:p>
        </p:txBody>
      </p:sp>
      <p:sp>
        <p:nvSpPr>
          <p:cNvPr id="11267" name="AutoShape 4" descr="https://zangle.conejo.k12.ca.us/ZangleConnect/common/stuphoto.aspx?suniq=19900"/>
          <p:cNvSpPr>
            <a:spLocks noChangeAspect="1" noChangeArrowheads="1"/>
          </p:cNvSpPr>
          <p:nvPr/>
        </p:nvSpPr>
        <p:spPr bwMode="auto">
          <a:xfrm>
            <a:off x="63500" y="-11684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AutoShape 7" descr="https://zangle.conejo.k12.ca.us/ZangleConnect/common/stuphoto.aspx?suniq=7304"/>
          <p:cNvSpPr>
            <a:spLocks noChangeAspect="1" noChangeArrowheads="1"/>
          </p:cNvSpPr>
          <p:nvPr/>
        </p:nvSpPr>
        <p:spPr bwMode="auto">
          <a:xfrm>
            <a:off x="215900" y="-10160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AutoShape 10" descr="https://zangle.conejo.k12.ca.us/ZangleConnect/common/stuphoto.aspx?suniq=102889"/>
          <p:cNvSpPr>
            <a:spLocks noChangeAspect="1" noChangeArrowheads="1"/>
          </p:cNvSpPr>
          <p:nvPr/>
        </p:nvSpPr>
        <p:spPr bwMode="auto">
          <a:xfrm>
            <a:off x="368300" y="-8636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AutoShape 13" descr="https://zangle.conejo.k12.ca.us/ZangleConnect/common/stuphoto.aspx?suniq=20111"/>
          <p:cNvSpPr>
            <a:spLocks noChangeAspect="1" noChangeArrowheads="1"/>
          </p:cNvSpPr>
          <p:nvPr/>
        </p:nvSpPr>
        <p:spPr bwMode="auto">
          <a:xfrm>
            <a:off x="520700" y="-7112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AutoShape 16" descr="https://zangle.conejo.k12.ca.us/ZangleConnect/common/stuphoto.aspx?suniq=5851"/>
          <p:cNvSpPr>
            <a:spLocks noChangeAspect="1" noChangeArrowheads="1"/>
          </p:cNvSpPr>
          <p:nvPr/>
        </p:nvSpPr>
        <p:spPr bwMode="auto">
          <a:xfrm>
            <a:off x="673100" y="-5588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AutoShape 19" descr="https://zangle.conejo.k12.ca.us/ZangleConnect/common/stuphoto.aspx?suniq=10603"/>
          <p:cNvSpPr>
            <a:spLocks noChangeAspect="1" noChangeArrowheads="1"/>
          </p:cNvSpPr>
          <p:nvPr/>
        </p:nvSpPr>
        <p:spPr bwMode="auto">
          <a:xfrm>
            <a:off x="825500" y="-4064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AutoShape 22" descr="https://zangle.conejo.k12.ca.us/ZangleConnect/common/stuphoto.aspx?suniq=102439"/>
          <p:cNvSpPr>
            <a:spLocks noChangeAspect="1" noChangeArrowheads="1"/>
          </p:cNvSpPr>
          <p:nvPr/>
        </p:nvSpPr>
        <p:spPr bwMode="auto">
          <a:xfrm>
            <a:off x="977900" y="-2540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2"/>
              <p:cNvSpPr txBox="1">
                <a:spLocks noChangeArrowheads="1"/>
              </p:cNvSpPr>
              <p:nvPr/>
            </p:nvSpPr>
            <p:spPr bwMode="auto">
              <a:xfrm>
                <a:off x="520700" y="1189037"/>
                <a:ext cx="9070975" cy="4696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0794" tIns="50397" rIns="100794" bIns="50397" numCol="1" anchor="ctr" anchorCtr="0" compatLnSpc="1">
                <a:prstTxWarp prst="textNoShape">
                  <a:avLst/>
                </a:prstTxWarp>
              </a:bodyPr>
              <a:lstStyle>
                <a:lvl1pPr marL="301625" indent="-3016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50" indent="-2714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6475" indent="-2714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9688" indent="-23177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11313" indent="-23177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915092" indent="-231827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116681" indent="-201589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19063" indent="-201589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21446" indent="-201589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dirty="0" smtClean="0"/>
                  <a:t>In our Penny Lab, we took samples of pennies (n=5). Here are some of your results</a:t>
                </a:r>
              </a:p>
              <a:p>
                <a:pPr marL="0" indent="0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8.68 years old</a:t>
                </a:r>
              </a:p>
              <a:p>
                <a:pPr marL="0" indent="0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16.32 years </a:t>
                </a:r>
                <a:r>
                  <a:rPr lang="en-US" dirty="0" smtClean="0"/>
                  <a:t>old</a:t>
                </a:r>
              </a:p>
              <a:p>
                <a:pPr marL="0" indent="0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10.44 years </a:t>
                </a:r>
                <a:r>
                  <a:rPr lang="en-US" dirty="0" smtClean="0"/>
                  <a:t>old</a:t>
                </a:r>
              </a:p>
              <a:p>
                <a:pPr marL="0" indent="0" defTabSz="914400" eaLnBrk="1" hangingPunct="1">
                  <a:lnSpc>
                    <a:spcPct val="100000"/>
                  </a:lnSpc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dirty="0" smtClean="0"/>
              </a:p>
              <a:p>
                <a:pPr marL="0" indent="0" algn="ctr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b="1" dirty="0" smtClean="0"/>
                  <a:t>Sampling Variability</a:t>
                </a:r>
                <a:r>
                  <a:rPr lang="en-US" dirty="0" smtClean="0"/>
                  <a:t>: If we were to take multiple samples of size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from a population, our statistic (in this case ____ )would </a:t>
                </a:r>
                <a:r>
                  <a:rPr lang="en-US" b="1" dirty="0" smtClean="0"/>
                  <a:t>vary</a:t>
                </a:r>
                <a:r>
                  <a:rPr lang="en-US" dirty="0" smtClean="0"/>
                  <a:t> from sample to sample. </a:t>
                </a:r>
              </a:p>
              <a:p>
                <a:pPr marL="0" indent="0" algn="ctr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dirty="0" smtClean="0"/>
              </a:p>
            </p:txBody>
          </p:sp>
        </mc:Choice>
        <mc:Fallback>
          <p:sp>
            <p:nvSpPr>
              <p:cNvPr id="1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700" y="1189037"/>
                <a:ext cx="9070975" cy="4696334"/>
              </a:xfrm>
              <a:prstGeom prst="rect">
                <a:avLst/>
              </a:prstGeom>
              <a:blipFill rotWithShape="0">
                <a:blip r:embed="rId3"/>
                <a:stretch>
                  <a:fillRect l="-1210" t="-4935" r="-22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247332" y="841058"/>
            <a:ext cx="6229350" cy="593725"/>
          </a:xfrm>
        </p:spPr>
        <p:txBody>
          <a:bodyPr tIns="28224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Sampling Distributions</a:t>
            </a:r>
          </a:p>
        </p:txBody>
      </p:sp>
      <p:sp>
        <p:nvSpPr>
          <p:cNvPr id="14339" name="AutoShape 4" descr="https://zangle.conejo.k12.ca.us/ZangleConnect/common/stuphoto.aspx?suniq=19900"/>
          <p:cNvSpPr>
            <a:spLocks noChangeAspect="1" noChangeArrowheads="1"/>
          </p:cNvSpPr>
          <p:nvPr/>
        </p:nvSpPr>
        <p:spPr bwMode="auto">
          <a:xfrm>
            <a:off x="63500" y="-11684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AutoShape 7" descr="https://zangle.conejo.k12.ca.us/ZangleConnect/common/stuphoto.aspx?suniq=7304"/>
          <p:cNvSpPr>
            <a:spLocks noChangeAspect="1" noChangeArrowheads="1"/>
          </p:cNvSpPr>
          <p:nvPr/>
        </p:nvSpPr>
        <p:spPr bwMode="auto">
          <a:xfrm>
            <a:off x="215900" y="-10160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AutoShape 10" descr="https://zangle.conejo.k12.ca.us/ZangleConnect/common/stuphoto.aspx?suniq=102889"/>
          <p:cNvSpPr>
            <a:spLocks noChangeAspect="1" noChangeArrowheads="1"/>
          </p:cNvSpPr>
          <p:nvPr/>
        </p:nvSpPr>
        <p:spPr bwMode="auto">
          <a:xfrm>
            <a:off x="368300" y="-8636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AutoShape 13" descr="https://zangle.conejo.k12.ca.us/ZangleConnect/common/stuphoto.aspx?suniq=20111"/>
          <p:cNvSpPr>
            <a:spLocks noChangeAspect="1" noChangeArrowheads="1"/>
          </p:cNvSpPr>
          <p:nvPr/>
        </p:nvSpPr>
        <p:spPr bwMode="auto">
          <a:xfrm>
            <a:off x="520700" y="-7112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AutoShape 16" descr="https://zangle.conejo.k12.ca.us/ZangleConnect/common/stuphoto.aspx?suniq=5851"/>
          <p:cNvSpPr>
            <a:spLocks noChangeAspect="1" noChangeArrowheads="1"/>
          </p:cNvSpPr>
          <p:nvPr/>
        </p:nvSpPr>
        <p:spPr bwMode="auto">
          <a:xfrm>
            <a:off x="673100" y="-5588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9" descr="https://zangle.conejo.k12.ca.us/ZangleConnect/common/stuphoto.aspx?suniq=10603"/>
          <p:cNvSpPr>
            <a:spLocks noChangeAspect="1" noChangeArrowheads="1"/>
          </p:cNvSpPr>
          <p:nvPr/>
        </p:nvSpPr>
        <p:spPr bwMode="auto">
          <a:xfrm>
            <a:off x="825500" y="-4064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AutoShape 22" descr="https://zangle.conejo.k12.ca.us/ZangleConnect/common/stuphoto.aspx?suniq=102439"/>
          <p:cNvSpPr>
            <a:spLocks noChangeAspect="1" noChangeArrowheads="1"/>
          </p:cNvSpPr>
          <p:nvPr/>
        </p:nvSpPr>
        <p:spPr bwMode="auto">
          <a:xfrm>
            <a:off x="977900" y="-254000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2"/>
              <p:cNvSpPr txBox="1">
                <a:spLocks noChangeArrowheads="1"/>
              </p:cNvSpPr>
              <p:nvPr/>
            </p:nvSpPr>
            <p:spPr bwMode="auto">
              <a:xfrm>
                <a:off x="348932" y="446087"/>
                <a:ext cx="9661638" cy="4830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0794" tIns="50397" rIns="100794" bIns="50397" numCol="1" anchor="ctr" anchorCtr="0" compatLnSpc="1">
                <a:prstTxWarp prst="textNoShape">
                  <a:avLst/>
                </a:prstTxWarp>
              </a:bodyPr>
              <a:lstStyle>
                <a:lvl1pPr marL="301625" indent="-3016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50" indent="-2714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6475" indent="-2714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9688" indent="-23177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11313" indent="-23177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915092" indent="-231827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116681" indent="-201589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19063" indent="-201589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21446" indent="-201589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sz="2000" dirty="0" smtClean="0"/>
                  <a:t>In our Penny Lab, we only took 100 samples of n=5. If f we took </a:t>
                </a:r>
                <a:r>
                  <a:rPr lang="en-US" sz="2000" b="1" dirty="0" smtClean="0"/>
                  <a:t>every possible sample of size </a:t>
                </a:r>
                <a:r>
                  <a:rPr lang="en-US" sz="2000" dirty="0" smtClean="0"/>
                  <a:t>5 from our population, and graphed each of those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 smtClean="0"/>
                  <a:t>’s, we would have a </a:t>
                </a:r>
                <a:r>
                  <a:rPr lang="en-US" sz="2000" b="1" dirty="0" smtClean="0"/>
                  <a:t>sampling distribution</a:t>
                </a:r>
                <a:r>
                  <a:rPr lang="en-US" sz="2000" dirty="0" smtClean="0"/>
                  <a:t>.</a:t>
                </a:r>
              </a:p>
              <a:p>
                <a:pPr marL="0" indent="0" defTabSz="914400" eaLnBrk="1" hangingPunct="1">
                  <a:lnSpc>
                    <a:spcPct val="100000"/>
                  </a:lnSpc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2000" dirty="0" smtClean="0"/>
              </a:p>
              <a:p>
                <a:pPr marL="0" indent="0" defTabSz="914400" eaLnBrk="1" hangingPunct="1">
                  <a:lnSpc>
                    <a:spcPct val="100000"/>
                  </a:lnSpc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sz="2000" b="1" dirty="0" smtClean="0"/>
                  <a:t>Definition: </a:t>
                </a:r>
                <a:r>
                  <a:rPr lang="en-US" sz="2000" dirty="0" smtClean="0"/>
                  <a:t>The </a:t>
                </a:r>
                <a:r>
                  <a:rPr lang="en-US" sz="2000" b="1" dirty="0" smtClean="0"/>
                  <a:t>sampling distribution</a:t>
                </a:r>
                <a:r>
                  <a:rPr lang="en-US" sz="2000" dirty="0" smtClean="0"/>
                  <a:t> </a:t>
                </a:r>
                <a:r>
                  <a:rPr lang="en-US" sz="2000" b="1" dirty="0" smtClean="0"/>
                  <a:t>of a statistic</a:t>
                </a:r>
                <a:r>
                  <a:rPr lang="en-US" sz="2000" dirty="0" smtClean="0"/>
                  <a:t> is the distribution of values taken by the statistic in </a:t>
                </a:r>
                <a:r>
                  <a:rPr lang="en-US" sz="2000" u="sng" dirty="0" smtClean="0"/>
                  <a:t>all possible samples </a:t>
                </a:r>
                <a:r>
                  <a:rPr lang="en-US" sz="2000" dirty="0" smtClean="0"/>
                  <a:t>of the same size from the population. </a:t>
                </a:r>
                <a:endParaRPr lang="en-US" sz="2000" b="1" dirty="0"/>
              </a:p>
              <a:p>
                <a:pPr marL="0" indent="0" algn="ctr" defTabSz="914400" eaLnBrk="1" hangingPunct="1">
                  <a:lnSpc>
                    <a:spcPct val="100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dirty="0" smtClean="0"/>
              </a:p>
            </p:txBody>
          </p:sp>
        </mc:Choice>
        <mc:Fallback>
          <p:sp>
            <p:nvSpPr>
              <p:cNvPr id="1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932" y="446087"/>
                <a:ext cx="9661638" cy="4830361"/>
              </a:xfrm>
              <a:prstGeom prst="rect">
                <a:avLst/>
              </a:prstGeom>
              <a:blipFill rotWithShape="0">
                <a:blip r:embed="rId3"/>
                <a:stretch>
                  <a:fillRect l="-568" r="-6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33216" t="37372" r="40005" b="50696"/>
          <a:stretch/>
        </p:blipFill>
        <p:spPr>
          <a:xfrm>
            <a:off x="2719387" y="4070033"/>
            <a:ext cx="5029200" cy="17927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data:image/png;base64,iVBORw0KGgoAAAANSUhEUgAAAlgAAAFzCAYAAADi5Xe0AAAgAElEQVR4Xu3dCbBUxfn38Yc/oqjsIi4UYSkgqaBJLEQxsYgxwaAxIS4kMUaDikhEFpFdFAmoICJbBEFAFAiiIqAiRIhWrBCh2CSoqOACaEoWRUBAFMObp+s9U3OH2c6dnp45fb5TlYp6Z/p0f56+c363T8+ZKkf/9xAeCCCAAAIIIIAAAtYEqhCwrFnSEAIIIIAAAgggYAQIWEwEBBBAAAEEEEDAsgAByzIozSGAAAIIIIAAAgQs5gACCCCAAAIIIGBZgIBlGZTmEEAAAQQQQAABAhZzAAEEEEAAAQQQsCxAwLIMSnMIIIAAAggggAABizmAAAIIIIAAAghYFiBgWQalOQQQQAABBBBAgIDFHEAAAQQQQAABBCwLELAsg9IcAggggAACCCBAwGIOIIAAAggggAAClgUIWJZBaQ4BBBBAAAEEECBgMQcQQAABBBBAAAHLAgQsy6A0hwACCCCAAAIIELCYAwgggAACCCCAgGUBApZlUJpDAAEEEEAAAQQIWMwBBBBAAAEEEEDAsgAByzIozSGAAAIIIIAAAgQs5gACCCCAAAIIIGBZgIBlGZTmEEAAAQQQQAABAhZzAAEEEEAAAQQQsCxAwLIMSnMIIIAAAggggAABizmAAAIIIIAAAghYFiBgWQalOQQQQAABBBBAgIDFHEAAAQQQQAABBCwLELAsg9IcAggggAACCCBAwGIOIIAAAggggAAClgUIWJZBaQ4BBBBAAAEEECBgMQcQQAABBBBAAAHLAgQsy6A0hwACCCCAAAIIELCYAwgggAACCCCAgGUBApZlUJpDAAEEEEAAAQQIWMwBBBBAAAEEEEDAsgAByzIozSGAAAIIIIAAAgQs5gACCCCAAAIIIGBZgIBlGZTmEEAAAQQQQAABApZHc+DTTz+Va6+9Vv72t79VGFXNmjXlRz/6kdx6663yi1/8Qv7v//4v8fNdu3bJ9OnT5amnnpL169dL48aN5Wc/+5ncdNNNcv755yeeG6btd955R37729+aY8ybN0++/e1vJ46X7mfDhw+Xu+++W/785z/LXXfdlbMiH3zwgVxzzTWyatUqOeOMM2ThwoVy3nnnVXhdcJwNGzZkbO+WW24xY7zxxhuPOfbhw4flhRdekGnTpsmKFStMG2p43XXXSceOHeXkk09OtBv0v1OnTjJlyhSpW7fuMT/LNrbg9akd/fGPfyy/+93v5I9//KOceOKJ5sdBHT755JNjbF9//XW57777ZOnSpVKtWjW56qqrZPDgwdKkSZNj+pMN+a9//auMGjVK0tmdc845cvnll0vv3r2lXr16ppk5c+bIH/7wh4RhNnt9vY7pT3/6k+i81Ee2+qf+7NChQ3L77bcb50yP73//+zJgwAD5/e9/L1rjsWPHJvz++9//yj/+8Q+ZPHmy/P3vf5fPPvtM1Pnqq682c+qUU05JNBuMS+s+e/bsCo7Bz1Lbzzl5eQICCMRGgIDlUakzhaBgiHpCmzp1qjnB6WPTpk1yww03mKCS+tDnatjRk9lxxx2XOLGnhrd0bRc7YD377LMmPASPMWPGmH5WqVIl8d8KCVgHDhyQ/v37y6RJk9LODg1SEydOlNNOO61CQNB/Ud8uXbok+pJPeMwUsIKDazB+4IEHTKjLFLA2b95swl9qLX/yk5/IrFmzpGHDhsf0NdPUzxawgtfcdtttpk8a/MIErOD1d9xxh9x7771ywgknOAtYR44cEZ0rAwcOTDt0DVL6x0bwB0EwLn2yBtVhw4aZ3wV9ELA8euNkKAgUSYCAVSTYUjSbHLD++c9/mhUXfezbt08eeughc4LQk/DDDz8sX375pfnrfsGCBeYv9xEjRkjTpk3Nf58/f74MGTLE/HX/zDPPyCWXXFIhYOVq+z//+U/RVrB0ZUnDz2OPPSa9evUyJ8S2bdua/09eOUr2T1710JUIXeULHqnh4JtvvjFWegxdCdEQcfHFF5uVvHXr1smdd94pL730UoUTbnJASl3tCBOwkle5NAy8/PLLph+6khT0O1PA0lWaPn36mHCn/dead+/eXRYtWmRW4XRFMvWhK3MXXnih/PznPzeBIVi9yRSQdfVH+6THOP74483c+N73vpcxYOnxklcwk19fq1Yts2r6ne98J1TASh1DpqATjC15henJJ5+Url27mpU3ne8a0qtXry66Iqrzfe7cuXL99deb8Kz9Sw5YurKr4z333HMJWKV4c+OYCERQgIAVwaJl6nKmgKXPTz2Z6r/rpa5f/epX8uijj0qDBg0SzR49etSclPVk1LlzZ/nLX/5igldw+TE5YKVre/fu3UULWMHlQV050ROhXlpcvny5LFmyJBEoU33CBKytW7eaS0t6HD0ht2vXrkJz//73vxMrgE8//bS0atUqERCCJyavdlQ2YAVtBat1QTD+6quvTB1SLxEGx9FApitDutKil9G6desmgwYNMn2sWrVqhbGEDVj64nRzLNMKVmrASn69Oj7//PPSunVrJwFL3TQYakhKDdnar48//tj88bFmzRrzR8dPf/rTCgFLn5MufHGJ0KM3UIaCgGUBApZl0FI2lylg7dmzR8aPH29WsILApKscGk70//XyWuojWMXQE7UGDV0dShew0rX90UcfFS1gBYFDQ4Ou+EyYMEH0cpNezhw6dOgxIULHFSZgBaFD9+RoyKxdu3YFmuS21EX3mgXhRlf6duzYIZ9//nlitaPQgBXUQS8P6qW7GjVqpA1Yzz33nAnM+tAVSV290v1lwSWtdPMybMBKXoGqU6dOYnUq34Clq3KLFy82+6+SVx3D7MFKHUe+K1jbtm0ztQocdUUq+aF/VGgw1Xmk+9h0fgVt6x4tXTl98803zeVWdeYSYSnf6Tg2AtEQIGBFo0559TLXHiy9NKKhQC8LBRuF0/01n7zSEKyU1K9fP+0G+qBjQdvt27eXYu3BCi4PaqjSS1+6+rZ27Vr55S9/aVaSnnjiCbPpPfURJmDlc+IMAkFgF/y7BlgNZLoB/Oabbzabq4Mgm88m93TPSb0kGNQhdQVL943p5UsN0sGjTZs2Zr+ROqULWrkCVqYPCOj+vHvuucdcotVVsbB7sDT46WVqXb3Sh4uApZd3010OTZ4rqeNIngu6kqmrgfr/Grx1g7xu7GcFK6+3Jp6EQCwFCFgelT1TwNLwo5c8dFVDTxB6uc9WwEptWzea5xOwTj31VLMio/+fzyqPlim4PKgndX2trkLs3bvXXPrRzffBpZ1SBSwNSHrC1XD1yiuvmNUOvRSW6xOS2cafb8DSMWsA1eNqeNFPQAYP3Uem+7PCXiJMF7B0DulKZvInTMMGLO2XXkbV/+mKUj4B6/HHHzeX6FIf+a5gFRqwdHVLA6xedh03bpzZr6aXFAlYHr2BMhQELAsQsCyDlrK5bHuwkvull0N0tUX/l+kS4dtvvy2/+c1vzGbmbJcI0403n4B1+umnJzZW5xuwUj89mHrsTHuNwqxgvfrqq4mP7ae7RHjw4EGzcqM/S71EGKxA6eqannz1E3y64jRjxoyst6DINv5Ml2rT3aYh8ND66l4yDVoaCM4+++xEIE02y7WCpc/VTerf+ta3zGqcBgz9hJ1+UjJ5b1q+lwi1X1u2bDHhXi8V6ocprrzyyrwCVqaV1nwDlnrofNbVtyCcZ/qdSL1EGIQovUSol4718qheDh49ejQBq5RveBwbgTIXIGCVeYHCdC/fgKVtBnt29L5YGhY08CSfoMNsck/to36KUFc5dONw8Emz4DnBJb3g02e6EpBPwMrn/kc//OEP0548wwSs5E3uelLXTxAmP7Jtcg8Cll6u0xChHx4IHpW9RKib9y+77LLEpz/TbXLXe5npxnwNAMHGcT2u7gfTOuiHDlLvR6Y/zzdgaahKHlPqJyXzDViBhV7K1Xt7BSaZNuPrWPUSp4a7QgNW8iZ3XVlUl+TbemTb5B4ELL232MiRIyvcq40VrDDvUDwXgXgJELA8qneYgKUn5XS3adAVGr3UFtymIdjUG6ZtPRnrfZJmzpxpLpfpSpnujdIN8boKojd51Hs76T2J9GPy+QSsYCVHT5TBp/eC0mmA0BUjvcFmsDcruaxhAlam2zRoe3ojVnXR2zTkuo+TfhpNVzs0sOkjbMDSDeXJt4XIdpuG5CCiG8j1clawUqN1KHQFK7gvlN43TTfQ66XD5E9KhglYutm8Z8+epk7B6qnuZ7riiivM7RP0k6GXXnqpuS1GcEsIvV2ImuvG+NRHvitY+qnTdLdp0Ptwvffee+YDEnqbhuSbxaZr+8MPPzR7r4KbzxKwPHoDZSgIWBYgYFkGLWVzYUKQ9lNXk3RPTdgbjabepiHdmPVu2bpKEQSM5Ofo3ik9eQX36cp1o00NJ82aNTMntuB2BcFdwLXd5E+A6clb9xzpiTN4hAlY+ho9oevKSfIKVHL/M91oNPU+VnrS1stN+QasTHMnnxuNpga65LYquwdL20he+VJnrZvWQANzsMJXmT1YuodLw3uLFi3M6li2G7sm39S0kICl80AtdIN+ukemG40mh6jkW5hoGwSsUr7jcWwEyluAgFXe9QnVu7ABSxtP/aocXUXQj6HrylOmr8rJJ2DpiUgvp+mKhN6nSoNW8DU8PXr0MDeoDC7R5ApY+tH5nTt3mv1EmfaM6YqCrnx897vfNSsRetPUygYsfV3qV+Xs37/ffFBAv1Yn01flpK5SJa925LOClVpsPZ7eIPTXv/51Xl+Vs3HjRnM5TVeHNCTq63VFS7/aJjlwBscJc4kweE1yGNJVJ62Jri7l+1U5wRzQr7LRcJXcrl461ECn4VwfensEvbWCbm5P/mqiZKcwK1j6unRflaPzXPuf6atyUkOUrsTqf9OVVAJWqLconoxArAQIWLEqN4NFAAEEEEAAARcCBCwXyhwDAQQQQAABBGIlQMCKVbkZLAIIIIAAAgi4ECBguVDmGAgggAACCCAQKwECVqzKzWARQAABBBBAwIUAAcuFMsdAAAEEEEAAgVgJELBiVW4GiwACCCCAAAIuBAhYLpQ5BgIIIIAAAgjESoCAFatyM1gEEEAAAQQQcCFAwHKhzDEQQAABBBBAIFYCBKxYlZvBIoAAAggggIALAQKWC2WOgQACCCCAAAKxEiBgxarcDBYBBBBAAAEEXAgQsFwocwwEEEAAAQQQiJUAAStW5WawCCCAAAIIIOBCgIDlQpljIIAAAggggECsBAhYsSo3g0UAAQQQQAABFwIELMvKR48elUWLFkmVKlWkY8eOidbfe+89GTNmjGzevFlatGgh/fv3lyZNmog+f/HixTJt2jQ5dOiQtGzZUrp16yatWrWy3DOaQwABBBBAAAFXAgQsi9JHjhyRhQsXyvTp06Vr165yxRVXmNZ3794tEydONMHp9NNPlxUrVsiLL74oQ4YMkS+++ELGjRsnXbp0MYFLw9mWLVukT58+UrVqVYu9oykEEEAAAQQQcCVAwLIoPWXKFNm3b580aNBAatWqlQhYr776qmzYsEFuu+02s7KV/Fi/fr0sX748Eah27NghkyZNkr59+0rNmjUt9o6mEEAAAQQQQMCVAAHLovThw4fl+OOPN6tY+ghWsObPn29WsbZu3Spr166Vs846S+644w4588wzZdWqVbJy5Urp1auXec2ePXtkxIgRJnA1bNjQYu9oCgEEEEAAAQRcCRCwiiC9YMGCCgFr/PjxsmnTJrn77rvljDPOkI0bN5pLgf369ZMlS5bItm3bKgSsYcOGSc+ePaVZs2aheqfhjQcCCCCAQLQFWrduHWoA595S3Pf+NVPC9SdU5z1+MgGrCMVNDVi6gf2UU05JrGglr1J99NFHrGAVoQY0iQACCMRFoFQBSz+kpVdsdOGgbdu2zrgPHDggkydPlptuukm++uormTt3rtn3fNJJJznrQz4HImDloxTyOakB66WXXpL9+/fLVVddZVrSgDVy5EhzGXDnzp2ybNkys4Klm9p1D5aueA0YMEBq164d8sg8HQEEEEAgbgKlClj66fhnn33WnL90e4yrh55D//znP5urQnXr1jWfxNf9zZdddpmrLuR1HAJWXkzhnpQasLZv3y4PP/yw2XdVv359c4lQN7brpvfPP/9cRo0aJd27d5emTZvK0qVLZd26deY2DtWqVQt3YJ6NAAIIIBA7gVIELF290lUkvZx5/vnnm1sO6WrW8OHDze2G7rvvvsQ2lzVr1pgwpIGsQ4cO5p/1qo5+Yv6JJ56QQYMGyYknnljh3z/++GOZMGGC+bCXnlP19kZBm4MHD5bnnnvO7FOeMWOGec7YsWNl4MCBUqdOnbKpPwGrCKVIDVh6iDfeeMPcjkHDlk5I/ZRgvXr1zKTUTfAzZ84U3STfuHFj0ckTdv9VEYZBkwgggAACERAoRcD67LPP5J577pE777xTTjvtNHn77bdl9OjRJgTpp+Y1VOmVGA1K+hwNURqS9Hz35ptvyl133WX2H2cLWLoIoa+78MIL5amnnjLnUT2m3t4oeQXrm2++MQsVuoL1gx/8oGwqRsAqm1LQEQQQQAABBMILlCJg6erTY489ZsKT7n3SD2zph7l060vyQ/+7Bi4NW3oZT4OZ3gNSg5MuKuRawdJP1ettj5JXu7788ssKAUuP9+STT5ptNp06dQoPWKRXELCKBEuzCCCAAAIIuBAoRcDSFatZs2aZsKSX955++mkz1NSAk/rf9RtL7r//frn++uvN87MFrEw/SxewMh3fhX+mYxCwSqnPsRFAAAEEEChQoBQBy9YKVvIq2FtvvSWzZ882lw/10mKYgKXbbE4++WRWsAqcS7wcAQQQQAABBP6/QCkCln5Aa+jQoWbPcOoerHfeeUdeeOEF0Xs67tq1K+MeLP3UvH6gSwOV7jvWbzHRfcq6jytXwNJLk/o6vUUEe7D4VUAAAQQQQAAB6wKlCFjBpwj1m0natWtX4VOEjRo1kjFjxkjz5s3NWDN9ilDb0O/l1U8e6j6uG2+8Ud59912zPytbwNK9VvoJQ709w6OPPsqnCK3PKBpEAAEEEEAAASlFwFJ2/RSgbi7v3bu30/tgpZac+2DxS4AAAggggAAC1gVKFbB0BUq/9k0v0+m9sErx0EuQeif3Ll26cCf3UhSAYyKAAAIIIIAAAi4F+BShS22OhQACCCCAAAKxECBgxaLMDBIBBBBAAAEEXAoQsFxqcywEEEAAAQQQiIUAASsWZWaQCCCAAAIIIOBSgIDlUptjIYAAAggggEAsBAhYsSgzg0QAAQQQQAABlwIELJfaHAsBBBBAAAEEYiFAwIpFmRkkAggggAACCLgUIGC51OZYCCCAAAIIIBALAQJWLMrMIBFAAAEEEEDApQABy6U2x0IAAQQQQACBWAgQsGJRZgaJAAIIIIAAAi4FCFgutTkWAggggAACCMRCgIAVizIzSAQQQAABBBBwKUDAcqnNsRBAAAEEEEAgFgIErFiUmUEigAACCCCAgEsBApZLbY6FAAIIIIAAArEQIGDFoswMEgEEEEAAAQRcChCwXGpzLAQQQAABBBCIhQABKxZlZpAIIIAAAggg4FKAgOVSm2MhgAACCCCAQCwECFixKDODRAABBBBAAAGXAgQsl9ocCwEEEEAAAQRiIUDAikWZGSQCCCCAAAIIuBQgYLnU5lgIIIAAAgggEAsBAlYsyswgEUAAAQQQQMClAAHLpTbHQgABBBBAAIFYCBCwYlFmBokAAggggAACLgUIWC61ORYCCCCAAAIIxEKAgBWLMjNIBBBAAAEEEHApQMByqc2xEEAAAQQQQCAWAgSsWJSZQSKAAAIIIICASwEClkttjoUAAggggAACsRAgYMWizAwSAQQQQAABBFwKELBcanMsBBBAAAEEEIiFAAErFmVmkAgggAACCCDgUoCA5VKbYyGAAAIIIIBALAQIWLEoM4NEAAEEEEAAAZcCBCyX2hwLAQQQQAABBGIhQMCKRZkZJAIIIIAAAgi4FCBgWdY+evSoLFq0SKpUqSIdO3Y0rR85ckTmzZsnTz/9tBw6dEhat24tffv2lXr16ok+f/HixTJt2jTzs5YtW0q3bt2kVatWlerZubesrdTrkl+0ZkrrgtugAQQQQAABBOIsQMCyWH0NUgsXLpTp06dL165d5YorrjCtr1ixQl555RXp3bu3VK9eXRYsWCDbt2+XXr16yaeffirjxo2TLl26SJMmTUw427Jli/Tp00eqVq0auncErNBkvAABBBBAAAHrAgQsi6RTpkyRffv2SYMGDaRWrVqJgJV6iPfff18mT54sQ4YMEf3n5cuXJwLVjh07ZNKkSWaFq2bNmqF7R8AKTcYLEEAAAQQQsC5AwLJIevjwYTn++OPNKpY+ghWs1EO8/vrrsmTJEhOi1q1bJytXrjSrWfrYs2ePjBgxwgSuhg0bhu4dASs0GS9AAAEEEEDAugAByzqpmEuAmQLW3r17ZfTo0dK5c2dp3ry5ee62bdsqBKxhw4ZJz549pVmzZqF6t3btWrllaqiXpH3ylK6Ft0ELCCCAAAKVE9B9ujyiL0DAKkINMwWsgwcPypgxY6R9+/bStm1bc+RVq1axglWEGtAkAggggAACpRQgYBVBP13A0s3sM2bMkLPOOks6dOhgPmWoj40bN8qyZcvMCpZuatc9WOPHj5cBAwZI7dq1Q/eOS4ShyXgBAggggAAC1gUIWNZJj71EuGvXLhk+fLjZk3XRRRclwpUeeufOnTJq1Cjp3r27NG3aVJYuXWr2ZfXv31+qVasWuncErNBkvAABBBBAAAHrAgQs66THBqw5c+bIzJkzKxypUaNG5nJhnTp1ZP78+ebnukm+cePGMnjw4ND7r4LGCVhFKChNIoAAAgggEFKAgBUSrNyfTsAq9wrRPwQQQACBOAgQsDyrMgHLs4IyHAQQQACBSAoQsCJZtsydJmB5VlCGgwACCCAQSQECViTLRsDyrGwMBwEEEEDAMwEClmcFZQXLs4IyHAQQQACBSAoQsCJZNlawPCsbw0EAAQQQ8EyAgOVZQVnB8qygDAcBBBBAIJICBKxIlo0VLM/KxnAQQAABBDwTIGB5VlBWsDwrKMNBAAEEEIikAAErkmVjBcuzsjEcBBBAAAHPBAhYnhWUFSzPCspwEEAAAQQiKUDAimTZWMHyrGwMBwEEEEDAMwEClmcFZQXLs4IyHAQQQACBSAoQsCJZNlawPCsbw0EAAQQQ8EyAgOVZQVnB8qygDAcBBBBAIJICBKxIlo0VLM/KxnAQQAABBDwTIGB5VlBWsDwrKMNBAAEEEIikAAErkmVjBcuzsjEcBBBAAAHPBAhYnhWUFSzPCspwEEAAAQQiKUDAimTZWMHyrGwMBwEEEEDAMwEClmcFZQXLs4IyHAQQQACBSAoQsCJZNlawPCsbw0EAAQQQ8EyAgOVZQVnB8qygDAcBBBBAIJICBKxIlo0VLM/KxnAQQAABBDwTIGB5VlBWsDwrKMNBAAEEEIikAAErkmVjBcuzsjEcBBBAAAHPBAhYnhWUFSzPCspwEEAAAQQiKUDAimTZWMHyrGwMBwEEEEDAMwEClmcFZQXLs4IyHAQQQACBSAoQsCJZNlawPCsbw0EAAQQQ8EyAgOVZQVnB8qygDAcBBBBAIJICBKxIlo0VLM/KxnAQQAABBDwTIGB5VlBWsDwrKMNBAAEEEIikAAErkmVjBcuzsjEcBBBAAAHPBAhYnhWUFSzPCspwEEAAAQQiKUDAimTZWMHyrGwMBwEEEEDAMwEClmcFZQXLs4IyHAQQQACBSAoQsCJZNlawPCsbw0EAAQQQ8EyAgOVZQVnB8qygDAcBBBBAIJICBKxIlo0VLM/KxnAQQAABBDwTIGB5VlBWsDwrKMNBAAEEEIikAAErkmVjBcuzsjEcBBBAAAHPBAhYnhWUFSzPCspwEEAAAQQiKUDAimTZWMHyrGwMBwEEEEDAMwEClmcFZQXLs4IyHAQQQACBSAoQsCJZNlawPCsbw0EAAQQQ8EyAgOVZQVnB8qygDAcBBBBAIJICBKxIlo0VLM/KxnAQQAABBDwTIGA5Kugbb7who0ePlk8++UQuuOAC6d27t9SpU0eOHj0qixcvlmnTpsmhQ4ekZcuW0q1bN2nVqlWlesYKVqXYeBECCCCAAAJWBQhYVjnTN/bFF1/ImDFjpEuXLnLmmWfKyy+/LNu3b5fOnTvLzp07Zdy4ceZnTZo0kUWLFsmWLVukT58+UrVq1dC9I2CFJuMFCCCAAAIIWBcgYFknPbbB999/XyZMmCBDhw6VunXrypo1a2TBggVy1113yaZNm2T58uWJQLVjxw6ZNGmS9O3bV2rWrBm6dwSs0GS8AAEEEEAAAesCBCzrpMc2mG0Fa9WqVbJy5Urp1auXeeGePXtkxIgRJnA1bNgwdO8IWKHJeAECCCCAAALWBQhY1knTN7h69Wq5//77Zf/+/WZ/1ZAhQ6R+/fpmJWvbtm0VAtawYcOkZ8+e0qxZs1C9W7t2rdwyNdRL0j55StfC26AFBBBAAIHKCbRu3bpyL+RVZSVAwHJQjnfffVfmzp0rd9xxh9SoUUPefvttmTdvnvTr1082btzICpaDGnAIBBBAAAEEXAoQsBxoL1myRDRkJV8GDFapDhw4IMuWLTM/003tugdr/PjxMmDAAKldu3bo3nGJMDQZL0AAAQQQQMC6AAHLOumxDWq4mj9/vtx6660mNOkK1qxZs2TQoEFy8OBBGTVqlHTv3l2aNm0qS5culXXr1kn//v2lWrVqoXtHwApNxgsQQAABBBCwLkDAsk56bIN6r6vXXnvNfDpw165d5l5XerlQb8ugP9PwNXPmTDl8+LA0btxYBg8eHHr/VXBUApaDgnIIBBBAAAEEcggQsDybIgQszwrKcBBAAAEEIilAwIpk2TJ3moDlWUEZDgIIIIBAJAUIWJEsGwHLs7IxHAQQQAABz+Uj4VYAABzFSURBVAQIWJ4VlBUszwrKcBBAAAEEIilAwIpk2VjB8qxsDAcBBBBAwDMBApZnBWUFy7OCMhwEEEAAgUgKELAiWTZWsDwrG8NBAAEEEPBMgIDlWUFZwfKsoAwHAQQQQCCSAgSsSJaNFSzPysZwEEAAAQQ8EyBgeVZQVrA8KyjDQQABBBCIpAABK5JlYwXLs7IxHAQQQAABzwQIWJ4VlBUszwrKcBBAAAEEIilAwIpk2Yq/glVoUFszpbVnsgwHAQQQQACB/AUIWPlbReKZhQYjHaSGo0LbIWBFYrrQSQQQQACBIgkQsIoEW6pmCw1GBKxSVY7jIoAAAgj4JEDA8qma/xsLAcuzgjIcBBBAAIFIChCwIlm2zJ0mYHlWUIaDAAIIIBBJAQJWJMtGwPKsbAwHAQQQQMAzAQKWZwVlBcuzgjIcBBBAAIFIChCwIlk2VrA8KxvDQQABBBDwTICA5VlBWcHyrKAMBwEEEEAgkgIErEiWjRUsz8rGcBBAAAEEPBMgYHlWUFawPCsow0EAAQQQiKQAASuSZWMFy7OyMRwEEEAAAc8ECFieFZQVLM8KynAQQAABBCIpQMCKZNlYwfKsbAwHAQQQQMAzAQKWZwVlBcuzgjIcBBBAAIFIChCwIlk2VrA8KxvDQQABBBDwTICA5VlBWcHyrKAMBwEEEEAgkgIErEiWjRUsz8rGcBBAAAEEPBMgYHlWUFawPCsow0EAAQQQiKQAASuSZWMFy7OyMRwEEEAAAc8ECFieFZQVLM8KynAQQAABBCIpQMCKZNlYwfKsbAwHAQQQQMAzAQKWZwVlBcuzgjIcBBBAAIFIChCwIlk2VrA8KxvDQQABBBDwTICA5VlBWcHyrKAMBwEEEEAgkgIErEiWjRUsz8rGcBBAAAEEPBMgYHlWUFawPCsow0EAAQQQiKQAASuSZWMFy7OyMRwEEEAAAc8ECFieFZQVLM8KynAQQAABBCIpQMCKZNlYwfKsbAwHAQQQQMAzAQKWZwVlBcuzgjIcBBBAAIFIChCwIlk2VrA8KxvDQQABBBDwTICA5VlBWcHyrKAMBwEEEEAgkgIErEiWjRUsz8rGcBBAAAEEPBMgYHlWUFawPCsow0EAAQQQiKQAASuSZWMFy7OyMRwEEEAAAc8ECFiOC7pjxw4ZO3asDBgwQOrWrStHjx6VxYsXy7Rp0+TQoUPSsmVL6datm7Rq1apSPfNxBavQMa2Z0loKbUOLoe3wQAABBBBAIB8BAlY+Spaec+TIEZk8ebKsX79exowZYwLWzp07Zdy4cdKlSxdp0qSJLFq0SLZs2SJ9+vSRqlWrhj6yrSBRaDs2w4iNvhTaBgEr9FTkBQgggECsBQhYDsu/evVqWbJkiezfv18GDx5sApaGreXLlycCla5wTZo0Sfr27Ss1a9YM3TtbQaLQdghYoUvHCxBAAAEEPBIgYDkq5t69e2X8+PHSqVMnmT17tglQGrBWrVolK1eulF69epme7NmzR0aMGGECV8OGDUP3rtBgFKzUFNoOASt06XgBAggggIBHAgQsB8XUfVbz5s2TevXqSZs2beTBBx9MBKwFCxbItm3bKgSsYcOGSc+ePaVZs2aherd27Vq5ZWqol6R98pSuUnA72oatR6FjsjEeHYvNMdmyoR0EEPBPoHVr9nv6UFUCloMqbt68WRYuXCg9evQwG9mTAxYrWLkLYGM1rdA2gpW93L3lGQgggAACCIgQsBzMAl2l0n1VyY/atWvLAw88IAcOHJBly5aZFSzd1K57sPRSon7KUJ8T9mErSBTaDpcIw1aO5yOAAAII+CRAwHJcTd1jlbyCpZ8iHDVqlHTv3l2aNm0qS5culXXr1kn//v2lWrVqoXtXaDAKVmoKbYeAFbp0vAABBBBAwCMBApbjYqYGLN2fNX/+fJk5c6YcPnxYGjdubD5hGHb/VTCMQoMRASvzhLAZGh1POw6HAAIIIOBYgIDlGLzYhyNgHSvMjUaLPetoHwEEEEAgVYCA5dmcKKeA5WNfPJsuDAcBBBBAoEgCBKwiwZaqWR9DTaFjYgWrVLOR4yKAAALxFSBgeVb7QsOIctgIJDbaKMe+eDZdGA4CCCCAQJEECFhFgi1VswSsY+Vthr1S1ZXjIoAAAghES4CAFa165ewtAYuAlXOS8AQEEEAAgaILELCKTuz2AAQsApbbGcfREEAAAQTSCRCwPJsXBCwClmdTmuEggAACkRQgYEWybJk7TcAiYEV5Stuav1E2oO8IIOCHAAHLjzomRmHrBFVoOzY3lpdTXzybLmU3nEJrrQPijvtlV1Y6hEAsBQhYnpXd1gmq0HYIWJ5NLEfDKXTeEbAcFYrDIIBATgECVk6iaD3B1gmq0HZ8DViFuhAAsv8+2fIttB1WwaL1vkdvEShHAQJWOValgD4VemIJAkCh7RCwMheRk3dmm0Lnnc35W8CvIS9FAAEEhIDl2SQopxMUfUk/uQhYBCzP3nYYDgIIpBEgYHk2LQg1xxa0nFbTWGHhEqFnbzkMBwEEMggQsDybGgQsAlbYKW1rzoQ9brrn2+pLoe2wymijmrSBQLwFCFie1b/QE4vNFRb6kvkSYaE2NgNAoX3xdc549tbAcBBAwLEAAcsxeLEPx8mSFaywc4w5k37OhHXk+QgggECyAAHLs/nAyTI+Aatcas0KlmdvIgwHAQSsCBCwrDCWTyPlctItp43l5dQXH8OIj2OyeQm2fN4d6AkCCLgUIGC51HZwLAIWK1hhplk5hc9y60sYR56LAAIIpAoQsDybEwQsAlaYKV1uoaac5m8YR56LAAIIELA8nwPldIKiL+knm41QY6MNW5f2bLVTTmPiEqHnb5QMDwEHAqxgOUB2eQhCDStYYeZbuYWacpq/YRx5LgIIIMAKludzoJxOUPSFFawwv27lFvbC9J3nIoAAAgQsz+cAoYYVrDBTvNxCTTnN3zCOPBcBBBAgYHk+B8rpBEVfWMEK8+tWbmEvTN95LgIIIEDA8nwOEGpYwQozxcst1JTT/A3jyHMRQAABApbnc6CcTlD0hRWsML9u5Rb2wvSd5yKAAAIELM/nAKGGFawwU7zcQk05zd8wjjwXAQQQIGB5PgfK6QRFX1jBCvPrVm5hL0zfeS4CCCBAwPJ8DhBqWMEKM8XLLdSU0/wN48hzEUAAAQKW53OgnE5Q9IUVrDC/buUW9sL0necigAACBCzP5wChhhWsMFO83EJNOc3fMI48FwEEECBgeT4HyukERV9YwQrz61ZuYS9M33kuAgggQMDyfA4QaljBCjPFyy3U+Dh/w9SD5yKAgD8CfNmzP7U0I/HxBFXomMopRGiNbPTHRhu2+mKrnXIak82+2HqLsfF7YKsvtIMAArkFCFi5jSL1jELfhDlZZi63zZNuoXUqp74wZ7LPGVtvIDbmjK2+0A4CCOQWIGDlNorUMwp9E+ZkScCqzIS3EfhstOHj/LU5psrUltcggEDlBAhYlXMr21cRsI4tTTmduG2eLMul1j6Oydc5U7ZvXHQMAQ8FCFieFbVcTrrldIIqp774GEZ8HJOvc8aztzuGg0BZCxCwyro84TtHwGIFK8ysKacgQV+Ke3lafXkggIA7AQKWO2snRyJgEbDCTDRCTXqtcnKxuUIYZm7wXAQQKEyAgFWYX9m9moBFwAozKcspSNCX4q9g2Xp/CDPHeC4CcRUgYHlWeVtvoIW2w8kyOifLQmttc4WFvhRvRc3m76Rnb5sMB4GiCBCwisJaukY5QbGCFWb22TzpFjr36Et0QnmYOcZzEYirAAHLs8oXepJjNaK4JzkffX0cUzmFvXL09extk+EgUBQBAlZRWEvXKAGLFawws6+cggR9KW64t+kbZo7xXATiKkDAKnHljx49KosXL5Zp06bJoUOHpGXLltKtWzdp1apVpXpGwCJghZk4Nk+6hc49+kLACjN3eS4C5S5AwCpxhXbu3Cnjxo2TLl26SJMmTWTRokWyZcsW6dOnj1StWjV07wo9yZXj5YhCx1ROJ24ffX0cE3Mme9gL/cZUxBcU+v4QzN8idpGmYypAwCpx4devXy/Lly9PBKodO3bIpEmTpG/fvlKzZs3QvbP1ZlNoO+V0giqnvvgYRnwcE3OGgBX6zZcXIJAiQMAq8ZRYtWqVrFy5Unr16mV6smfPHhkxYoQJXA0bNgzdu0KDESfL4l6m8dHXxzERsNwErELfr2zWKfSbbZoXFDoeVtNsVKF82iBglbgWCxYskG3btlUIWMOGDZOePXtKs2bNQvXu3HPPDfV8nowAAgggUH4Ca9asKb9O0aPQAgSs0GR2X2B7Bctu72gNAQQQQAABBCojQMCqjJrF12zcuFGWLVtmVrB0U7vuwRo/frwMGDBAateubfFINIUAAggggAACrgQIWK6kMxxHP0U4atQo6d69uzRt2lSWLl0q69atk/79+0u1atVK3DsOjwACCCCAAAKVESBgVUbN4mv0Pljz58+XmTNnyuHDh6Vx48YyePDg0PuvLHaJphBAAAEEEECgQAECVoGAvBwBBBBAAAEEEEgVIGAxJxBAAAEEEEAAAcsCBCzLoDSHAAIIIIAAAggQsJgDCCCAAAIIIICAZQEClmVQ183Z/rLoQvv/3nvvyZgxY2Tz5s3SokUL82lI/Y5Flw810e90rFKlinTs2NEc+siRIzJv3jx5+umnzZdqt27d2nwdUb169YratXR90QO+8cYbMnr0aPnkk0/kggsukN69e0udOnWK0pd8x663CBk7dqy5RUjdunWL0hdtVE1eeuklmTp1qhw8eFAuv/xy812cJ5xwgvmZzS8/zzWIbH3R15ZqPqfWIt8a5hpvZX6ebl64nL9Bn/XDQI888khiCDpvgm/ACP6jqzmcaV64nr+VqSevcSdAwHJnXZQj2f6y6EI6uXv3bpk4caJ069ZNTj/9dFmxYoW8+OKLMmTIEDnppJMKaTrv1+qJaOHChTJ9+nTp2rWrXHHFFea12pdXXnnFBJnq1auL3kF/+/btifuP5X2AEE/M1JcvvvjChFANFWeeeaa8/PLLpi+dO3cO0Xr+T81n7NrXyZMni343pvatmAHr3XffNSfKIMjpP2sYv/TSS8X1fM7Wl1LN53S1yKeG+c+I/J+Zri+u528QyidMmCDt2rWTc845J+0AXM3hbPNCbcaNG2d+t/UPS/1Db8uWLYnvms1fnmf6IEDAingVbX9ZdCEcr776qmzYsEFuu+02s3pUiseUKVNk37590qBBA6lVq1YiYKX25f333zeBQsNfsW7omqkvemw9WQwdOtQEGf1aDA18d911lwl/xX6kG/vq1atlyZIlsn//fnObkGIGrNTxJX+bQannc3JfSjWf86mFi/mrdUrXl1LMX1111hswX3fddRm/ozUfNxu/W9nmRannr43x0YY9AQKWPcuStFROX7WjS/j6193WrVtl7dq1ctZZZ8kdd9xhVmlcPfReYscff7xZxdJHsIKVevzXX3/dBAq9TFisG7pm6kspVgCSx5869r1795qTV6dOnWT27NnGxFXA0kuEDz30kJx33nlyySWXSCnnc2pfSjGf862Fi/mbqS+lmL966e/ee+81l/o/+OADOfvss81qdPDekq+bjfehbPOilPPXxthow64AAcuup/PWbH5ZdKGd15P0pk2b5O6775YzzjhD9GuAdIm8X79+TlZmkvuvLpkClr4Z6/4nvSTXvHnzQoed8/Xp+qJ/bd9///1mxahVq1ZmJa1+/fo52yr0Calj1z0jujdN96K1adNGHnzwQWcBS0PCiBEjzLF1Na9hw4ZmJc/Wl5+HsUrXF9fzOd9auJi/ufriev6+/fbb8vDDD5v3llNPPdX8Eaf7KXW1XPfuuZzD2eaF/tFWivkbZq7zXHcCBCx31kU5Ujn9xTRt2jQ55ZRTEqtGe/bsMSfQPn36ZFzWLwrK/xrNFLB0lUL3GLVv317atm1brMNXaDe1L7rvZ+7cuWZ1r0aNGqInDz1BaBAt5l61dGPXDyPoal+PHj3M5n+XAStA0g3TunKmIfPNN9+UlStXJjYvu55DyX158sknnc7nfGrhav5m60up5m/yL5XOi2HDhplVrK+//trpHM72PvfRRx+VdP46eUPjIHkLELDypirPJ5bTl0XrJ8N0Reaqq64yWPomOHLkSBOwTjvtNKeA6QLWp59+KjNmzDCXLjt06OBsn1hqX/SvXD1JBZ+ACk4WPXv2LNpXJGUau/Zt0qRJFWqje9IeeOCBovUldSIknyx1/pTyy8+T+6I1cjmfc9XC5fzN1pd33nnH+fxNN2eC95Z//etfTudwtvc5/ZBGKeev0zdZDpZTgICVk6i8n1BOXxatn4TTZXxdmdHLXRr+li9fbpbxdV+Uy0dqqNm1a5cMHz7crK5ddNFFzsKVjjndCpbu47j11lvNBntdwZo1a5YMGjTIrGjZfuQ7dg0XLlaw9HKcjl/He+KJJ5p58swzz8jAgQNF9/e4/PLzbH3RQFOq+Zxai3xraHvuBH8oJc8LDZ4u56/2Qev0/PPPJ7Yb6O+MfvpWPyl83HHHJYbtYg5ne5/7/PPPnc7fYtSbNu0JELDsWZakpXL7smi9xKIfU9Y3IVf3mkoHnxpq5syZY75QO/nRqFGjot+SIF3A0pq99tpr5q9uPXG2bNnShNJi3S8s37G7ODmph25U1tt3PP744yZQ6Ty5/fbbzd4a1/M5W1+0r6Waz6m1yLeGxXgTSu2L6/mbOmf0MunFF18sN9988zH3jnM1hzPNC9fztxj1pk17AgQse5a0hAACCCCAAAIIGAECFhMBAQQQQAABBBCwLEDAsgxKcwgggAACCCCAAAGLOYAAAggggAACCFgWIGBZBqU5BBBAAAEEEECAgMUcQAABBBBAAAEELAsQsCyD0hwCCCCAAAIIIEDAYg4YAb1/i96heOrUqaL3mbn88sulS5cu5nu+SvHQb6XXr7TRmz3qlwDfcsstRf0amXRjVBP9LsUqVapIx44dE0/Rmyw+8sgjiX9Xq+Cu7Lat9D5N+jU6+r1r+lU26e4tlqmfLvuS7s7f+oXRekf4YtzfK9t8LcVcznXMUs1n/ZLksWPHyoABAxJf4O1y/uoczHU8V/M3W19cz9/gd/O9994z73P61UQtWrSQ/v37m9+XXPPJ9u827RVHgIBVHNfItap3Z9bQELwR6z/rL/yll17qfCzBnZL1e8b0K3b0Tt96Y79rrrnG2R3YNdjod/RNnz7d3C1a7wAfBNEJEyZIu3bt5Jxzzim6zYoVK+SVV14x37lWvXp1c1d49dFAV7VqVXPTznT9LEbHcvUlOKaeHB577DHzrzfccENRapZtvpZiLmc7Zqnms86NyZMnSxDuNPBqbVzO31zHczl/c/XF5fzVY+3evVsmTpwo3bp1k9NPP13090tvwKvfyanfaVgu78fFeC+JS5sErLhUOuQ4U79EOuTLC3r6q6++ak4Kyd/V99BDD0nfvn3NV8u4eEyZMkX27dsnDRo0kFq1aiUClq4ijR8/Xq677jrnX2Ct437//ffNSVPfhNUiUz9dGKX2JTjmpk2bTMC68847ndUr23wtxVxOPmap5vPq1atFv/dSv09x8ODBZgXL9fzNdTyX8zdXX1zPX50XGzZsMF8lpqvk2R6lmMMu3kN8PwYBy/cKV2J8eolQA815551nLs+5fqQ7IQ0bNsys4hTjclO68R0+fNh8f6KuDukjWMHSSy733nuvWTn64IMP5Oyzzzb9OvPMM50w6Xey6UlTw2a1atUkUz9ddCa1L3rMb775xgRQ/UJtV3Mn23wtxVxOPWYp5vPevXtNHTp16iSzZ88280UDluv5m+t4Ludvrr64nr966VRXsbZu3Spr1641vzP6lVmp7yWlmMMu3j/icAwCVhyqHGKMetIcMWKE1KtXT4YOHVqSVRq9pDJjxgzp2bOn+a4xDTlz586VkSNHSrNmzUKMpvCnpn6noX7JrH4B8N13322+O0/fHHV/lP4VqpfwivnQk+bo0aOlc+fO0rx58wqHSu1nMfuhbWfqi9ZOV9j0UrOL1cZs87UUczndMV3PZ70Upvv29He4TZs2Fb7A2/X8zfd4LuZvPn1xOX81AOtqr76XnHHGGWYrhO757NevX+K9pBRzuNjvHXFqn4AVp2qHGKvuedK/fPVSVI0aNUK8svCn6glC/+rXvSL6uOqqq8wlQ/0rXPdkuXzkeuPXL5d1sbqmf8XqZtj27dtL27ZtjyHI1U+bZtn6ov3Qv8r1AxK5LnvY7FO2+VqKuZx8zJNPPtnpfNYN0/pHSY8ePcwlwQcffDCxgpVq7mr+BsfNdDyX8zdbX1zO32nTpskpp5ySWB1XG/3jtk+fPsf8YVuKOWzz9zOubRGw4lr5HON2/cabrTsff/yxWdHSNx49Wbl85HrjVyddWdO+FSv86Scpdfx6CaFDhw5pg0uuftoyy9aXr7/+2nxqUC8N6sqJy0e2+VqKuZztmMWez+k+EaeriVqb1BVgF/M3eR5kOp6r+ZutL67nr35qW/fH6R+Q+shWi1LMYZe/v74ei4Dla2VDjkuXonVPwKBBg+TEE080y9XPPPOMDBw40PntEfQTWZMmTTLHrl+/vvl0za5du+Tqq68OOarCn576xq9Ozz//fGIZXy87vPzyy+aThscdd1zhB0xpQcc9fPhw81fuRRddlHFVyMUJKldf9LKh7k/TDyc0bNjQukVyg9nmq84f13M5W3/0E2Glms96Yk5ewXI9f/M9nov5m6svLuevzuXg06W670rf5/Q9d/ny5Wa7wVtvveV8Dhf1FzamjROwYlr41GHrpm39iPDjjz8uX3zxhbnf0u233272Gbl+JN8DRjfBXnnllXLttdeW5J5cqW/8yU56qeziiy+Wm2++2ewVK8Zjzpw5MnPmzApNN2rUyFwu1E3LwcPFCSpXXz788EMZN26c2buX3LdiuGSbr6WYy9mOWcr5nBqwXM/ffI/nYv7m6ovL+Rv8TuilP/2d0bCVfI+7UszhYvyexr1N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yBgxX0GMH4EEEAAAQQQsC5AwLJOSoMIIIAAAgggEHcBAlbcZwDjRwABBBBAAAHrAgQs66Q0iAACCCCAAAJxF/h/XjMOLbpQEpI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" y="2422982"/>
            <a:ext cx="2668908" cy="18669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2861444" y="2670171"/>
            <a:ext cx="923934" cy="558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04311" y="3756272"/>
            <a:ext cx="838200" cy="35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24483" y="4295068"/>
            <a:ext cx="712564" cy="1315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06557" y="1243692"/>
            <a:ext cx="2374368" cy="7793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Distribution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Sample Data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260" y="2050566"/>
            <a:ext cx="2095792" cy="15297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785" y="3729314"/>
            <a:ext cx="1985962" cy="146491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3" y="5286613"/>
            <a:ext cx="2018410" cy="1498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23036" y="5194228"/>
                <a:ext cx="1072986" cy="772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/>
                        <m:t>10.44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3.13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036" y="5194228"/>
                <a:ext cx="1072986" cy="772904"/>
              </a:xfrm>
              <a:prstGeom prst="rect">
                <a:avLst/>
              </a:prstGeom>
              <a:blipFill rotWithShape="0">
                <a:blip r:embed="rId6"/>
                <a:stretch>
                  <a:fillRect l="-5682" t="-787" r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99464" y="4422479"/>
                <a:ext cx="1143000" cy="607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dirty="0"/>
                        <m:t>μ</m:t>
                      </m:r>
                      <m:r>
                        <m:rPr>
                          <m:nor/>
                        </m:rPr>
                        <a:rPr lang="en-US" b="0" i="0" dirty="0" smtClean="0"/>
                        <m:t> =</m:t>
                      </m:r>
                      <m:r>
                        <m:rPr>
                          <m:nor/>
                        </m:rPr>
                        <a:rPr lang="en-US"/>
                        <m:t>15.1</m:t>
                      </m:r>
                      <m:r>
                        <m:rPr>
                          <m:nor/>
                        </m:rPr>
                        <a:rPr lang="en-US" b="0" i="0" smtClean="0"/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l-GR" dirty="0" smtClean="0"/>
                  <a:t>σ</a:t>
                </a:r>
                <a:r>
                  <a:rPr lang="en-US" dirty="0" smtClean="0"/>
                  <a:t> =</a:t>
                </a:r>
                <a:r>
                  <a:rPr lang="en-US" dirty="0">
                    <a:latin typeface="Arial" charset="0"/>
                  </a:rPr>
                  <a:t>13.3</a:t>
                </a:r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64" y="4422479"/>
                <a:ext cx="1143000" cy="607602"/>
              </a:xfrm>
              <a:prstGeom prst="rect">
                <a:avLst/>
              </a:prstGeom>
              <a:blipFill rotWithShape="0">
                <a:blip r:embed="rId7"/>
                <a:stretch>
                  <a:fillRect l="-4255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14783" y="2178384"/>
                <a:ext cx="944746" cy="5152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/>
                        <m:t>8.68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8.23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783" y="2178384"/>
                <a:ext cx="944746" cy="515269"/>
              </a:xfrm>
              <a:prstGeom prst="rect">
                <a:avLst/>
              </a:prstGeom>
              <a:blipFill rotWithShape="0">
                <a:blip r:embed="rId8"/>
                <a:stretch>
                  <a:fillRect l="-6452" t="-1176" r="-1935" b="-2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70761" y="3666323"/>
                <a:ext cx="1072986" cy="772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/>
                        <m:t>16.32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4.072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61" y="3666323"/>
                <a:ext cx="1072986" cy="772904"/>
              </a:xfrm>
              <a:prstGeom prst="rect">
                <a:avLst/>
              </a:prstGeom>
              <a:blipFill rotWithShape="0">
                <a:blip r:embed="rId9"/>
                <a:stretch>
                  <a:fillRect l="-5682" t="-787" r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6172132" y="2650476"/>
            <a:ext cx="849380" cy="107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996022" y="3935098"/>
            <a:ext cx="1025490" cy="93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901283" y="4234733"/>
            <a:ext cx="1159990" cy="1483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73973" y="2580894"/>
            <a:ext cx="2774685" cy="1998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345360" y="4573545"/>
                <a:ext cx="379206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360" y="4573545"/>
                <a:ext cx="379206" cy="349968"/>
              </a:xfrm>
              <a:prstGeom prst="rect">
                <a:avLst/>
              </a:prstGeom>
              <a:blipFill rotWithShape="0">
                <a:blip r:embed="rId11"/>
                <a:stretch>
                  <a:fillRect r="-2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-29528" y="1919131"/>
            <a:ext cx="3268844" cy="435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Population Distribution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80126" y="2134387"/>
            <a:ext cx="3097323" cy="435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Sampling Distribution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951898" y="4936593"/>
                <a:ext cx="1153777" cy="5152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 fontAlgn="b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15.12</m:t>
                      </m:r>
                    </m:oMath>
                  </m:oMathPara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 fontAlgn="b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5.95</a:t>
                </a:r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98" y="4936593"/>
                <a:ext cx="1153777" cy="515269"/>
              </a:xfrm>
              <a:prstGeom prst="rect">
                <a:avLst/>
              </a:prstGeom>
              <a:blipFill rotWithShape="0">
                <a:blip r:embed="rId12"/>
                <a:stretch>
                  <a:fillRect l="-7368" r="-2105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8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instructor-paced_results>
  <question m_QuestionType="2" m_sQuestionID="{a7684859-954a-4723-979a-43b0d85a1552}" m_sQuestion="" m_sLikertMetaID="" m_bHasCorrectAnswer="1" m_bTrueFalse="0" m_bHasDontKnow="0" m_LabelType="2" m_nNumberOfResponses="1" m_bRandomize="0" m_bSimplify="0" m_nTimeout="0" m_bStoreInDatabase="0" m_Marked="0" m_DefaultReportType="0" m_sFollowOnQuestionID="" m_bFollowOnQuestion="0" m_Tolerance="0" m_allowMultipleResponse="0" m_maxResponseChars="0" m_textComparision="0" m_nQuestionLevel="0" m_nQuestionNumber="0" m_bReplaceDesign="116" m_sInstanceId="{83542d24-dcc0-4639-b141-5a29fe368c1a}" m_nInstanceDateTimeUTC="1390857670">
    <options>
      <option value="Option 1" m_nPoints="0" m_bCorrect="1" m_bRemoveOnSimplify="0" m_nSortPosition="0" m_nWeight="0" m_bModified="0"/>
      <option value="Option 2" m_nPoints="0" m_bCorrect="0" m_bRemoveOnSimplify="0" m_nSortPosition="0" m_nWeight="0" m_bModified="0"/>
      <option value="Option 3" m_nPoints="0" m_bCorrect="0" m_bRemoveOnSimplify="0" m_nSortPosition="0" m_nWeight="0" m_bModified="0"/>
      <option value="Option 4" m_nPoints="0" m_bCorrect="0" m_bRemoveOnSimplify="0" m_nSortPosition="0" m_nWeight="0" m_bModified="0"/>
    </options>
    <text_answers>
      <answer value="A"/>
    </text_answers>
    <response_data>
      <response value="A" time="6396" id="" name="" label="rose" start_time="6881397" end_time="6881397" response_correct="0" serial_number="152570570" index=""/>
      <response value="A" time="5195" id="" name="" label="skaff" start_time="0" end_time="0" response_correct="0" serial_number="152673582" index=""/>
    </response_data>
  </question>
</instructor-paced_results>
</file>

<file path=customXml/item2.xml><?xml version="1.0" encoding="utf-8"?>
<instructor-paced_question>
  <question_data>
    <question m_QuestionType="2" m_sQuestionID="{a7684859-954a-4723-979a-43b0d85a1552}" m_sQuestion="" m_sLikertMetaID="" m_bHasCorrectAnswer="0" m_bTrueFalse="0" m_bHasDontKnow="0" m_LabelType="2" m_nNumberOfResponses="1" m_bRandomize="0" m_bSimplify="0" m_nTimeout="0" m_bStoreInDatabase="0" m_Marked="0" m_DefaultReportType="0" m_sFollowOnQuestionID="" m_bFollowOnQuestion="0" m_Tolerance="0" m_allowMultipleResponse="0" m_maxResponseChars="0" m_textComparision="0" m_nQuestionLevel="0" m_nQuestionNumber="0" m_bReplaceDesign="0" m_sInstanceId="" m_nInstanceDateTimeUTC="1390857661">
      <options>
        <option value="Option 1" m_nPoints="0" m_bCorrect="0" m_bRemoveOnSimplify="0" m_nSortPosition="0" m_nWeight="0" m_bModified="0"/>
        <option value="Option 2" m_nPoints="0" m_bCorrect="0" m_bRemoveOnSimplify="0" m_nSortPosition="0" m_nWeight="0" m_bModified="0"/>
        <option value="Option 3" m_nPoints="0" m_bCorrect="0" m_bRemoveOnSimplify="0" m_nSortPosition="0" m_nWeight="0" m_bModified="0"/>
        <option value="Option 4" m_nPoints="0" m_bCorrect="0" m_bRemoveOnSimplify="0" m_nSortPosition="0" m_nWeight="0" m_bModified="0"/>
      </options>
      <text_answers/>
      <response_data/>
    </question>
  </question_data>
  <follow-on_question_data/>
</instructor-paced_question>
</file>

<file path=customXml/item3.xml><?xml version="1.0" encoding="utf-8"?>
<instructor-paced_question>
  <question_data>
    <question m_QuestionType="2" m_sQuestionID="{4d9c36e4-0586-4f98-8c9a-ef587ee2d2ce}" m_sQuestion="" m_sLikertMetaID="" m_bHasCorrectAnswer="0" m_bTrueFalse="0" m_bHasDontKnow="0" m_LabelType="2" m_nNumberOfResponses="1" m_bRandomize="0" m_bSimplify="0" m_nTimeout="0" m_bStoreInDatabase="0" m_Marked="0" m_DefaultReportType="0" m_sFollowOnQuestionID="" m_bFollowOnQuestion="0" m_Tolerance="0" m_allowMultipleResponse="0" m_maxResponseChars="0" m_textComparision="0" m_nQuestionLevel="0" m_nQuestionNumber="0" m_bReplaceDesign="0" m_sInstanceId="" m_nInstanceDateTimeUTC="1390857701">
      <options>
        <option value="Option 1" m_nPoints="0" m_bCorrect="0" m_bRemoveOnSimplify="0" m_nSortPosition="0" m_nWeight="0" m_bModified="0"/>
        <option value="Option 2" m_nPoints="0" m_bCorrect="0" m_bRemoveOnSimplify="0" m_nSortPosition="0" m_nWeight="0" m_bModified="0"/>
        <option value="Option 3" m_nPoints="0" m_bCorrect="0" m_bRemoveOnSimplify="0" m_nSortPosition="0" m_nWeight="0" m_bModified="0"/>
        <option value="Option 4" m_nPoints="0" m_bCorrect="0" m_bRemoveOnSimplify="0" m_nSortPosition="0" m_nWeight="0" m_bModified="0"/>
      </options>
      <text_answers/>
      <response_data/>
    </question>
  </question_data>
  <follow-on_question_data/>
</instructor-paced_question>
</file>

<file path=customXml/item4.xml><?xml version="1.0" encoding="utf-8"?>
<version>
  <revision id="1.1.53290.0"/>
</version>
</file>

<file path=customXml/item5.xml><?xml version="1.0" encoding="utf-8"?>
<instructor-paced_results>
  <question m_QuestionType="2" m_sQuestionID="{4d9c36e4-0586-4f98-8c9a-ef587ee2d2ce}" m_sQuestion="" m_sLikertMetaID="" m_bHasCorrectAnswer="0" m_bTrueFalse="0" m_bHasDontKnow="0" m_LabelType="2" m_nNumberOfResponses="1" m_bRandomize="0" m_bSimplify="0" m_nTimeout="0" m_bStoreInDatabase="0" m_Marked="0" m_DefaultReportType="0" m_sFollowOnQuestionID="" m_bFollowOnQuestion="0" m_Tolerance="0" m_allowMultipleResponse="0" m_maxResponseChars="0" m_textComparision="0" m_nQuestionLevel="0" m_nQuestionNumber="0" m_bReplaceDesign="116" m_sInstanceId="{840030e6-7782-40eb-b130-80565e095941}" m_nInstanceDateTimeUTC="1390857711">
    <options>
      <option value="Option 1" m_nPoints="0" m_bCorrect="0" m_bRemoveOnSimplify="0" m_nSortPosition="0" m_nWeight="0" m_bModified="0"/>
      <option value="Option 2" m_nPoints="0" m_bCorrect="0" m_bRemoveOnSimplify="0" m_nSortPosition="0" m_nWeight="0" m_bModified="0"/>
      <option value="Option 3" m_nPoints="0" m_bCorrect="0" m_bRemoveOnSimplify="0" m_nSortPosition="0" m_nWeight="0" m_bModified="0"/>
      <option value="Option 4" m_nPoints="0" m_bCorrect="0" m_bRemoveOnSimplify="0" m_nSortPosition="0" m_nWeight="0" m_bModified="0"/>
    </options>
    <text_answers/>
    <response_data>
      <response value="D" time="7566" id="" name="" label="rose" start_time="6881397" end_time="6881397" response_correct="0" serial_number="152570570" index=""/>
      <response value="D" time="6022" id="" name="" label="skaff" start_time="0" end_time="0" response_correct="0" serial_number="152673582" index=""/>
    </response_data>
  </question>
</instructor-paced_results>
</file>

<file path=customXml/itemProps1.xml><?xml version="1.0" encoding="utf-8"?>
<ds:datastoreItem xmlns:ds="http://schemas.openxmlformats.org/officeDocument/2006/customXml" ds:itemID="{AF4F3DB8-18AB-474F-8EE7-97F7B95AC101}">
  <ds:schemaRefs/>
</ds:datastoreItem>
</file>

<file path=customXml/itemProps2.xml><?xml version="1.0" encoding="utf-8"?>
<ds:datastoreItem xmlns:ds="http://schemas.openxmlformats.org/officeDocument/2006/customXml" ds:itemID="{E41E3732-CB94-4EAC-BEE7-7E02CFC13BC3}">
  <ds:schemaRefs/>
</ds:datastoreItem>
</file>

<file path=customXml/itemProps3.xml><?xml version="1.0" encoding="utf-8"?>
<ds:datastoreItem xmlns:ds="http://schemas.openxmlformats.org/officeDocument/2006/customXml" ds:itemID="{BB0FFB7C-7AB2-45EB-BD6C-E7F8613FBAA2}">
  <ds:schemaRefs/>
</ds:datastoreItem>
</file>

<file path=customXml/itemProps4.xml><?xml version="1.0" encoding="utf-8"?>
<ds:datastoreItem xmlns:ds="http://schemas.openxmlformats.org/officeDocument/2006/customXml" ds:itemID="{B74D3E78-CFAB-4470-8D77-149B9E2BAEB7}">
  <ds:schemaRefs/>
</ds:datastoreItem>
</file>

<file path=customXml/itemProps5.xml><?xml version="1.0" encoding="utf-8"?>
<ds:datastoreItem xmlns:ds="http://schemas.openxmlformats.org/officeDocument/2006/customXml" ds:itemID="{EC137EC4-B10E-40FC-8BBD-656A3A2AE9D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2564</TotalTime>
  <Words>379</Words>
  <Application>Microsoft Office PowerPoint</Application>
  <PresentationFormat>Custom</PresentationFormat>
  <Paragraphs>72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Calibri</vt:lpstr>
      <vt:lpstr>Cambria Math</vt:lpstr>
      <vt:lpstr>Constantia</vt:lpstr>
      <vt:lpstr>Lucida Sans Unicode</vt:lpstr>
      <vt:lpstr>Times New Roman</vt:lpstr>
      <vt:lpstr>Verdana</vt:lpstr>
      <vt:lpstr>Wingdings</vt:lpstr>
      <vt:lpstr>Wingdings 2</vt:lpstr>
      <vt:lpstr>Flow</vt:lpstr>
      <vt:lpstr>Chapter 9.1 Sampling Distributions </vt:lpstr>
      <vt:lpstr>PowerPoint Presentation</vt:lpstr>
      <vt:lpstr>PowerPoint Presentation</vt:lpstr>
      <vt:lpstr>Statistic &amp; Parameter</vt:lpstr>
      <vt:lpstr>Statistic &amp; Parameter</vt:lpstr>
      <vt:lpstr>For each boldface number, state whether it is a statistic or a parameter. </vt:lpstr>
      <vt:lpstr>PowerPoint Presentation</vt:lpstr>
      <vt:lpstr>PowerPoint Presentation</vt:lpstr>
      <vt:lpstr>PowerPoint Presentation</vt:lpstr>
      <vt:lpstr>Describing Sampling Distributions</vt:lpstr>
      <vt:lpstr>Center - Unbiased Statistic/ Unbiased Estimator</vt:lpstr>
      <vt:lpstr>Unbiased Estimator</vt:lpstr>
      <vt:lpstr>Spread - Variability</vt:lpstr>
      <vt:lpstr>Spread - Variability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Rose, Kristen</dc:creator>
  <cp:lastModifiedBy>Skaff, Kristen</cp:lastModifiedBy>
  <cp:revision>101</cp:revision>
  <cp:lastPrinted>2014-01-23T17:46:35Z</cp:lastPrinted>
  <dcterms:created xsi:type="dcterms:W3CDTF">2011-01-23T00:48:11Z</dcterms:created>
  <dcterms:modified xsi:type="dcterms:W3CDTF">2015-12-14T23:35:26Z</dcterms:modified>
</cp:coreProperties>
</file>