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8" r:id="rId4"/>
    <p:sldId id="258" r:id="rId5"/>
    <p:sldId id="259" r:id="rId6"/>
    <p:sldId id="291" r:id="rId7"/>
    <p:sldId id="292" r:id="rId8"/>
    <p:sldId id="310" r:id="rId9"/>
    <p:sldId id="309" r:id="rId10"/>
    <p:sldId id="311" r:id="rId11"/>
    <p:sldId id="312" r:id="rId12"/>
    <p:sldId id="262" r:id="rId13"/>
    <p:sldId id="263" r:id="rId14"/>
    <p:sldId id="293" r:id="rId15"/>
    <p:sldId id="264" r:id="rId16"/>
    <p:sldId id="294" r:id="rId17"/>
    <p:sldId id="295" r:id="rId18"/>
    <p:sldId id="313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3" autoAdjust="0"/>
    <p:restoredTop sz="94660"/>
  </p:normalViewPr>
  <p:slideViewPr>
    <p:cSldViewPr>
      <p:cViewPr varScale="1">
        <p:scale>
          <a:sx n="103" d="100"/>
          <a:sy n="103" d="100"/>
        </p:scale>
        <p:origin x="5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Hours Studying</a:t>
            </a:r>
            <a:r>
              <a:rPr lang="en-US" baseline="0" dirty="0" smtClean="0"/>
              <a:t> Per Night vs. GPA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Social Life (On a scale of 0 - 10)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Sheet1!$A$2:$A$24</c:f>
              <c:numCache>
                <c:formatCode>General</c:formatCode>
                <c:ptCount val="23"/>
                <c:pt idx="0">
                  <c:v>0</c:v>
                </c:pt>
                <c:pt idx="1">
                  <c:v>0.4</c:v>
                </c:pt>
                <c:pt idx="2">
                  <c:v>0.70000000000000007</c:v>
                </c:pt>
                <c:pt idx="3">
                  <c:v>0.70000000000000007</c:v>
                </c:pt>
                <c:pt idx="4">
                  <c:v>0</c:v>
                </c:pt>
                <c:pt idx="5">
                  <c:v>0.25</c:v>
                </c:pt>
                <c:pt idx="6">
                  <c:v>1.5</c:v>
                </c:pt>
                <c:pt idx="7">
                  <c:v>1.3</c:v>
                </c:pt>
                <c:pt idx="8">
                  <c:v>1.5</c:v>
                </c:pt>
                <c:pt idx="9">
                  <c:v>1.7000000000000002</c:v>
                </c:pt>
                <c:pt idx="10">
                  <c:v>1.8</c:v>
                </c:pt>
                <c:pt idx="11">
                  <c:v>1.8</c:v>
                </c:pt>
                <c:pt idx="12">
                  <c:v>2</c:v>
                </c:pt>
                <c:pt idx="13">
                  <c:v>2</c:v>
                </c:pt>
                <c:pt idx="14">
                  <c:v>3.5</c:v>
                </c:pt>
                <c:pt idx="15">
                  <c:v>3</c:v>
                </c:pt>
                <c:pt idx="16">
                  <c:v>3.5</c:v>
                </c:pt>
                <c:pt idx="17">
                  <c:v>3.7</c:v>
                </c:pt>
                <c:pt idx="18">
                  <c:v>3.7</c:v>
                </c:pt>
                <c:pt idx="19">
                  <c:v>4</c:v>
                </c:pt>
                <c:pt idx="20">
                  <c:v>4</c:v>
                </c:pt>
                <c:pt idx="21">
                  <c:v>5</c:v>
                </c:pt>
              </c:numCache>
            </c:numRef>
          </c:xVal>
          <c:yVal>
            <c:numRef>
              <c:f>Sheet1!$B$2:$B$24</c:f>
              <c:numCache>
                <c:formatCode>General</c:formatCode>
                <c:ptCount val="23"/>
                <c:pt idx="0">
                  <c:v>1.5</c:v>
                </c:pt>
                <c:pt idx="1">
                  <c:v>1</c:v>
                </c:pt>
                <c:pt idx="2">
                  <c:v>2</c:v>
                </c:pt>
                <c:pt idx="3">
                  <c:v>2.2999999999999998</c:v>
                </c:pt>
                <c:pt idx="4">
                  <c:v>1.7000000000000002</c:v>
                </c:pt>
                <c:pt idx="5">
                  <c:v>2.5</c:v>
                </c:pt>
                <c:pt idx="6">
                  <c:v>1</c:v>
                </c:pt>
                <c:pt idx="7">
                  <c:v>1.7000000000000002</c:v>
                </c:pt>
                <c:pt idx="8">
                  <c:v>2.2999999999999998</c:v>
                </c:pt>
                <c:pt idx="9">
                  <c:v>3</c:v>
                </c:pt>
                <c:pt idx="10">
                  <c:v>1.9</c:v>
                </c:pt>
                <c:pt idx="11">
                  <c:v>2.5</c:v>
                </c:pt>
                <c:pt idx="12">
                  <c:v>2</c:v>
                </c:pt>
                <c:pt idx="13">
                  <c:v>3</c:v>
                </c:pt>
                <c:pt idx="14">
                  <c:v>3.5</c:v>
                </c:pt>
                <c:pt idx="15">
                  <c:v>3.7</c:v>
                </c:pt>
                <c:pt idx="16">
                  <c:v>3.2</c:v>
                </c:pt>
                <c:pt idx="17">
                  <c:v>2.7</c:v>
                </c:pt>
                <c:pt idx="18">
                  <c:v>3.8</c:v>
                </c:pt>
                <c:pt idx="19">
                  <c:v>4</c:v>
                </c:pt>
                <c:pt idx="20">
                  <c:v>3.5</c:v>
                </c:pt>
                <c:pt idx="21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238152"/>
        <c:axId val="383238544"/>
      </c:scatterChart>
      <c:valAx>
        <c:axId val="383238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</a:t>
                </a:r>
                <a:r>
                  <a:rPr lang="en-US" baseline="0" dirty="0" smtClean="0"/>
                  <a:t> Hours Studying per Night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238544"/>
        <c:crosses val="autoZero"/>
        <c:crossBetween val="midCat"/>
      </c:valAx>
      <c:valAx>
        <c:axId val="383238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Unweighted</a:t>
                </a:r>
                <a:r>
                  <a:rPr lang="en-US" dirty="0" smtClean="0"/>
                  <a:t> GPA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2381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Hours Studying</a:t>
            </a:r>
            <a:r>
              <a:rPr lang="en-US" baseline="0" dirty="0" smtClean="0"/>
              <a:t> Per Night and Social Life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socks owned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Sheet1!$A$2:$A$24</c:f>
              <c:numCache>
                <c:formatCode>General</c:formatCode>
                <c:ptCount val="23"/>
                <c:pt idx="1">
                  <c:v>0</c:v>
                </c:pt>
                <c:pt idx="2">
                  <c:v>0.4</c:v>
                </c:pt>
                <c:pt idx="3">
                  <c:v>0.7</c:v>
                </c:pt>
                <c:pt idx="4">
                  <c:v>0.7</c:v>
                </c:pt>
                <c:pt idx="5">
                  <c:v>0</c:v>
                </c:pt>
                <c:pt idx="6">
                  <c:v>0.25</c:v>
                </c:pt>
                <c:pt idx="7">
                  <c:v>1.5</c:v>
                </c:pt>
                <c:pt idx="8">
                  <c:v>1.3</c:v>
                </c:pt>
                <c:pt idx="9">
                  <c:v>1.5</c:v>
                </c:pt>
                <c:pt idx="10">
                  <c:v>1.7</c:v>
                </c:pt>
                <c:pt idx="11">
                  <c:v>1.8</c:v>
                </c:pt>
                <c:pt idx="12">
                  <c:v>1.8</c:v>
                </c:pt>
                <c:pt idx="13">
                  <c:v>2</c:v>
                </c:pt>
                <c:pt idx="14">
                  <c:v>2</c:v>
                </c:pt>
                <c:pt idx="15">
                  <c:v>3.5</c:v>
                </c:pt>
                <c:pt idx="16">
                  <c:v>3</c:v>
                </c:pt>
                <c:pt idx="17">
                  <c:v>3.5</c:v>
                </c:pt>
                <c:pt idx="18">
                  <c:v>3.7</c:v>
                </c:pt>
                <c:pt idx="19">
                  <c:v>3.7</c:v>
                </c:pt>
                <c:pt idx="20">
                  <c:v>4</c:v>
                </c:pt>
                <c:pt idx="21">
                  <c:v>4</c:v>
                </c:pt>
                <c:pt idx="22">
                  <c:v>7</c:v>
                </c:pt>
              </c:numCache>
            </c:numRef>
          </c:xVal>
          <c:yVal>
            <c:numRef>
              <c:f>Sheet1!$B$2:$B$24</c:f>
              <c:numCache>
                <c:formatCode>General</c:formatCode>
                <c:ptCount val="23"/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9.5</c:v>
                </c:pt>
                <c:pt idx="5">
                  <c:v>8.1999999999999993</c:v>
                </c:pt>
                <c:pt idx="6">
                  <c:v>9</c:v>
                </c:pt>
                <c:pt idx="7">
                  <c:v>7</c:v>
                </c:pt>
                <c:pt idx="8">
                  <c:v>6</c:v>
                </c:pt>
                <c:pt idx="9">
                  <c:v>6.8</c:v>
                </c:pt>
                <c:pt idx="10">
                  <c:v>6</c:v>
                </c:pt>
                <c:pt idx="11">
                  <c:v>5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3</c:v>
                </c:pt>
                <c:pt idx="16">
                  <c:v>5</c:v>
                </c:pt>
                <c:pt idx="17">
                  <c:v>2</c:v>
                </c:pt>
                <c:pt idx="18">
                  <c:v>1</c:v>
                </c:pt>
                <c:pt idx="19">
                  <c:v>0</c:v>
                </c:pt>
                <c:pt idx="20">
                  <c:v>10</c:v>
                </c:pt>
                <c:pt idx="21">
                  <c:v>0</c:v>
                </c:pt>
                <c:pt idx="2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239328"/>
        <c:axId val="383239720"/>
      </c:scatterChart>
      <c:valAx>
        <c:axId val="383239328"/>
        <c:scaling>
          <c:orientation val="minMax"/>
          <c:max val="7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</a:t>
                </a:r>
                <a:r>
                  <a:rPr lang="en-US" baseline="0" dirty="0" smtClean="0"/>
                  <a:t> Hours Studying per Night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239720"/>
        <c:crosses val="autoZero"/>
        <c:crossBetween val="midCat"/>
        <c:majorUnit val="1"/>
      </c:valAx>
      <c:valAx>
        <c:axId val="383239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Social Life (on a scale of </a:t>
                </a:r>
              </a:p>
              <a:p>
                <a:pPr>
                  <a:defRPr/>
                </a:pPr>
                <a:r>
                  <a:rPr lang="en-US" dirty="0" smtClean="0"/>
                  <a:t>0 -10)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2393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Hours Studying</a:t>
            </a:r>
            <a:r>
              <a:rPr lang="en-US" baseline="0" dirty="0" smtClean="0"/>
              <a:t> Per Night vs. GPA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Social Life (On a scale of 0 - 10)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Sheet1!$A$2:$A$24</c:f>
              <c:numCache>
                <c:formatCode>General</c:formatCode>
                <c:ptCount val="23"/>
                <c:pt idx="0">
                  <c:v>0</c:v>
                </c:pt>
                <c:pt idx="1">
                  <c:v>0.4</c:v>
                </c:pt>
                <c:pt idx="2">
                  <c:v>0.70000000000000007</c:v>
                </c:pt>
                <c:pt idx="3">
                  <c:v>0.70000000000000007</c:v>
                </c:pt>
                <c:pt idx="4">
                  <c:v>0</c:v>
                </c:pt>
                <c:pt idx="5">
                  <c:v>0.25</c:v>
                </c:pt>
                <c:pt idx="6">
                  <c:v>1.5</c:v>
                </c:pt>
                <c:pt idx="7">
                  <c:v>1.3</c:v>
                </c:pt>
                <c:pt idx="8">
                  <c:v>1.5</c:v>
                </c:pt>
                <c:pt idx="9">
                  <c:v>1.7000000000000002</c:v>
                </c:pt>
                <c:pt idx="10">
                  <c:v>1.8</c:v>
                </c:pt>
                <c:pt idx="11">
                  <c:v>1.8</c:v>
                </c:pt>
                <c:pt idx="12">
                  <c:v>2</c:v>
                </c:pt>
                <c:pt idx="13">
                  <c:v>2</c:v>
                </c:pt>
                <c:pt idx="14">
                  <c:v>3.5</c:v>
                </c:pt>
                <c:pt idx="15">
                  <c:v>3</c:v>
                </c:pt>
                <c:pt idx="16">
                  <c:v>3.5</c:v>
                </c:pt>
                <c:pt idx="17">
                  <c:v>3.7</c:v>
                </c:pt>
                <c:pt idx="18">
                  <c:v>3.7</c:v>
                </c:pt>
                <c:pt idx="19">
                  <c:v>4</c:v>
                </c:pt>
                <c:pt idx="20">
                  <c:v>4</c:v>
                </c:pt>
                <c:pt idx="21">
                  <c:v>5</c:v>
                </c:pt>
              </c:numCache>
            </c:numRef>
          </c:xVal>
          <c:yVal>
            <c:numRef>
              <c:f>Sheet1!$B$2:$B$24</c:f>
              <c:numCache>
                <c:formatCode>General</c:formatCode>
                <c:ptCount val="23"/>
                <c:pt idx="0">
                  <c:v>1.5</c:v>
                </c:pt>
                <c:pt idx="1">
                  <c:v>1</c:v>
                </c:pt>
                <c:pt idx="2">
                  <c:v>2</c:v>
                </c:pt>
                <c:pt idx="3">
                  <c:v>2.2999999999999998</c:v>
                </c:pt>
                <c:pt idx="4">
                  <c:v>1.7000000000000002</c:v>
                </c:pt>
                <c:pt idx="5">
                  <c:v>2.5</c:v>
                </c:pt>
                <c:pt idx="6">
                  <c:v>1</c:v>
                </c:pt>
                <c:pt idx="7">
                  <c:v>1.7000000000000002</c:v>
                </c:pt>
                <c:pt idx="8">
                  <c:v>2.2999999999999998</c:v>
                </c:pt>
                <c:pt idx="9">
                  <c:v>3</c:v>
                </c:pt>
                <c:pt idx="10">
                  <c:v>1.9</c:v>
                </c:pt>
                <c:pt idx="11">
                  <c:v>2.5</c:v>
                </c:pt>
                <c:pt idx="12">
                  <c:v>2</c:v>
                </c:pt>
                <c:pt idx="13">
                  <c:v>3</c:v>
                </c:pt>
                <c:pt idx="14">
                  <c:v>3.5</c:v>
                </c:pt>
                <c:pt idx="15">
                  <c:v>3.7</c:v>
                </c:pt>
                <c:pt idx="16">
                  <c:v>3.2</c:v>
                </c:pt>
                <c:pt idx="17">
                  <c:v>2.7</c:v>
                </c:pt>
                <c:pt idx="18">
                  <c:v>3.8</c:v>
                </c:pt>
                <c:pt idx="19">
                  <c:v>4</c:v>
                </c:pt>
                <c:pt idx="20">
                  <c:v>3.5</c:v>
                </c:pt>
                <c:pt idx="21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240504"/>
        <c:axId val="383240896"/>
      </c:scatterChart>
      <c:valAx>
        <c:axId val="383240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</a:t>
                </a:r>
                <a:r>
                  <a:rPr lang="en-US" baseline="0" dirty="0" smtClean="0"/>
                  <a:t> Hours Studying per Night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240896"/>
        <c:crosses val="autoZero"/>
        <c:crossBetween val="midCat"/>
      </c:valAx>
      <c:valAx>
        <c:axId val="383240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Unweighted</a:t>
                </a:r>
                <a:r>
                  <a:rPr lang="en-US" dirty="0" smtClean="0"/>
                  <a:t> GPA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2405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Hours Studying</a:t>
            </a:r>
            <a:r>
              <a:rPr lang="en-US" baseline="0" dirty="0" smtClean="0"/>
              <a:t> Per Night and Social Life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socks owned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Sheet1!$A$2:$A$24</c:f>
              <c:numCache>
                <c:formatCode>General</c:formatCode>
                <c:ptCount val="23"/>
                <c:pt idx="1">
                  <c:v>0</c:v>
                </c:pt>
                <c:pt idx="2">
                  <c:v>0.4</c:v>
                </c:pt>
                <c:pt idx="3">
                  <c:v>0.7</c:v>
                </c:pt>
                <c:pt idx="4">
                  <c:v>0.7</c:v>
                </c:pt>
                <c:pt idx="5">
                  <c:v>0</c:v>
                </c:pt>
                <c:pt idx="6">
                  <c:v>0.25</c:v>
                </c:pt>
                <c:pt idx="7">
                  <c:v>1.5</c:v>
                </c:pt>
                <c:pt idx="8">
                  <c:v>1.3</c:v>
                </c:pt>
                <c:pt idx="9">
                  <c:v>1.5</c:v>
                </c:pt>
                <c:pt idx="10">
                  <c:v>1.7</c:v>
                </c:pt>
                <c:pt idx="11">
                  <c:v>1.8</c:v>
                </c:pt>
                <c:pt idx="12">
                  <c:v>1.8</c:v>
                </c:pt>
                <c:pt idx="13">
                  <c:v>2</c:v>
                </c:pt>
                <c:pt idx="14">
                  <c:v>2</c:v>
                </c:pt>
                <c:pt idx="15">
                  <c:v>3.5</c:v>
                </c:pt>
                <c:pt idx="16">
                  <c:v>3</c:v>
                </c:pt>
                <c:pt idx="17">
                  <c:v>3.5</c:v>
                </c:pt>
                <c:pt idx="18">
                  <c:v>3.7</c:v>
                </c:pt>
                <c:pt idx="19">
                  <c:v>3.7</c:v>
                </c:pt>
                <c:pt idx="20">
                  <c:v>4</c:v>
                </c:pt>
                <c:pt idx="21">
                  <c:v>4</c:v>
                </c:pt>
                <c:pt idx="22">
                  <c:v>7</c:v>
                </c:pt>
              </c:numCache>
            </c:numRef>
          </c:xVal>
          <c:yVal>
            <c:numRef>
              <c:f>Sheet1!$B$2:$B$24</c:f>
              <c:numCache>
                <c:formatCode>General</c:formatCode>
                <c:ptCount val="23"/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9.5</c:v>
                </c:pt>
                <c:pt idx="5">
                  <c:v>8.1999999999999993</c:v>
                </c:pt>
                <c:pt idx="6">
                  <c:v>9</c:v>
                </c:pt>
                <c:pt idx="7">
                  <c:v>7</c:v>
                </c:pt>
                <c:pt idx="8">
                  <c:v>6</c:v>
                </c:pt>
                <c:pt idx="9">
                  <c:v>6.8</c:v>
                </c:pt>
                <c:pt idx="10">
                  <c:v>6</c:v>
                </c:pt>
                <c:pt idx="11">
                  <c:v>5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3</c:v>
                </c:pt>
                <c:pt idx="16">
                  <c:v>5</c:v>
                </c:pt>
                <c:pt idx="17">
                  <c:v>2</c:v>
                </c:pt>
                <c:pt idx="18">
                  <c:v>1</c:v>
                </c:pt>
                <c:pt idx="19">
                  <c:v>0</c:v>
                </c:pt>
                <c:pt idx="20">
                  <c:v>10</c:v>
                </c:pt>
                <c:pt idx="21">
                  <c:v>0</c:v>
                </c:pt>
                <c:pt idx="2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241680"/>
        <c:axId val="383242072"/>
      </c:scatterChart>
      <c:valAx>
        <c:axId val="383241680"/>
        <c:scaling>
          <c:orientation val="minMax"/>
          <c:max val="7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</a:t>
                </a:r>
                <a:r>
                  <a:rPr lang="en-US" baseline="0" dirty="0" smtClean="0"/>
                  <a:t> Hours Studying per Night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242072"/>
        <c:crosses val="autoZero"/>
        <c:crossBetween val="midCat"/>
        <c:majorUnit val="1"/>
      </c:valAx>
      <c:valAx>
        <c:axId val="3832420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Social Life (on a scale of </a:t>
                </a:r>
              </a:p>
              <a:p>
                <a:pPr>
                  <a:defRPr/>
                </a:pPr>
                <a:r>
                  <a:rPr lang="en-US" dirty="0" smtClean="0"/>
                  <a:t>0 -10)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2416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7FBC44-024A-4B6A-916C-5005BDD651EB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624F3C-88C0-4532-B1C3-460E98FF4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Scatterplots and correlation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5.2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7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0772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scatterplot </a:t>
            </a:r>
            <a:r>
              <a:rPr lang="en-US" dirty="0" smtClean="0"/>
              <a:t>shows a (______ _______ association) between </a:t>
            </a:r>
            <a:r>
              <a:rPr lang="en-US" u="sng" dirty="0" smtClean="0"/>
              <a:t>__(the variables)_____.</a:t>
            </a:r>
            <a:r>
              <a:rPr lang="en-US" dirty="0" smtClean="0"/>
              <a:t> </a:t>
            </a:r>
            <a:r>
              <a:rPr lang="en-US" u="sng" dirty="0" smtClean="0"/>
              <a:t>There are no outliers</a:t>
            </a:r>
            <a:r>
              <a:rPr lang="en-US" dirty="0" smtClean="0"/>
              <a:t>/</a:t>
            </a:r>
            <a:r>
              <a:rPr lang="en-US" u="sng" dirty="0" smtClean="0"/>
              <a:t>There is/are (an) outlier (describe outlier). </a:t>
            </a:r>
            <a:r>
              <a:rPr lang="en-US" dirty="0" smtClean="0"/>
              <a:t>The </a:t>
            </a:r>
            <a:r>
              <a:rPr lang="en-US" dirty="0"/>
              <a:t>scatterplot appears ________. 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35292395"/>
              </p:ext>
            </p:extLst>
          </p:nvPr>
        </p:nvGraphicFramePr>
        <p:xfrm>
          <a:off x="106217" y="2141040"/>
          <a:ext cx="4846783" cy="311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265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are given the actual data, we can quantify the relationship between two variables. </a:t>
            </a:r>
          </a:p>
          <a:p>
            <a:r>
              <a:rPr lang="en-US" dirty="0" smtClean="0"/>
              <a:t>In addition to describing the association (the “visual” pattern), we can calculate the </a:t>
            </a:r>
            <a:r>
              <a:rPr lang="en-US" b="1" dirty="0" smtClean="0"/>
              <a:t>correlation coefficient</a:t>
            </a:r>
            <a:r>
              <a:rPr lang="en-US" dirty="0" smtClean="0"/>
              <a:t> (the numerical value that represents the association)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2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Pearson’s 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Karl Pearson (1857-1936) was an English lawyer, mathematician and statistician. </a:t>
            </a:r>
          </a:p>
          <a:p>
            <a:r>
              <a:rPr lang="en-US" dirty="0" smtClean="0"/>
              <a:t>He spent most of his career applying statistics in the field of biology.</a:t>
            </a:r>
          </a:p>
          <a:p>
            <a:r>
              <a:rPr lang="en-US" dirty="0" smtClean="0"/>
              <a:t>His contributions to the field of statistics include the correlation coefficient and the chi squared test (coming up later).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6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Pearson’s 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Strength</a:t>
            </a:r>
            <a:r>
              <a:rPr lang="en-US" dirty="0" smtClean="0"/>
              <a:t> of the </a:t>
            </a:r>
            <a:r>
              <a:rPr lang="en-US" b="1" dirty="0" smtClean="0"/>
              <a:t>linear</a:t>
            </a:r>
            <a:r>
              <a:rPr lang="en-US" dirty="0" smtClean="0"/>
              <a:t> relationship. </a:t>
            </a:r>
          </a:p>
          <a:p>
            <a:r>
              <a:rPr lang="en-US" i="1" dirty="0" smtClean="0"/>
              <a:t>r</a:t>
            </a:r>
            <a:r>
              <a:rPr lang="en-US" dirty="0" smtClean="0"/>
              <a:t>: Can take all values between -1 and 1 inclusive</a:t>
            </a:r>
          </a:p>
          <a:p>
            <a:pPr lvl="1"/>
            <a:r>
              <a:rPr lang="en-US" sz="2700" dirty="0" smtClean="0">
                <a:solidFill>
                  <a:prstClr val="black"/>
                </a:solidFill>
              </a:rPr>
              <a:t>r =-1 </a:t>
            </a:r>
          </a:p>
          <a:p>
            <a:pPr lvl="1"/>
            <a:r>
              <a:rPr lang="en-US" sz="2700" dirty="0" smtClean="0">
                <a:solidFill>
                  <a:prstClr val="black"/>
                </a:solidFill>
              </a:rPr>
              <a:t>r = 0</a:t>
            </a:r>
          </a:p>
          <a:p>
            <a:pPr lvl="1"/>
            <a:r>
              <a:rPr lang="en-US" sz="2700" dirty="0" smtClean="0">
                <a:solidFill>
                  <a:prstClr val="black"/>
                </a:solidFill>
              </a:rPr>
              <a:t>r = +1</a:t>
            </a:r>
          </a:p>
          <a:p>
            <a:pPr lvl="1"/>
            <a:r>
              <a:rPr lang="en-US" sz="2700" dirty="0" smtClean="0">
                <a:solidFill>
                  <a:prstClr val="black"/>
                </a:solidFill>
              </a:rPr>
              <a:t>r = 1.2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A </a:t>
            </a:r>
            <a:r>
              <a:rPr lang="en-US" b="1" dirty="0" smtClean="0">
                <a:solidFill>
                  <a:prstClr val="black"/>
                </a:solidFill>
              </a:rPr>
              <a:t>perfect correlation: </a:t>
            </a:r>
            <a:r>
              <a:rPr lang="en-US" u="sng" dirty="0" smtClean="0">
                <a:solidFill>
                  <a:prstClr val="black"/>
                </a:solidFill>
              </a:rPr>
              <a:t>all</a:t>
            </a:r>
            <a:r>
              <a:rPr lang="en-US" dirty="0" smtClean="0">
                <a:solidFill>
                  <a:prstClr val="black"/>
                </a:solidFill>
              </a:rPr>
              <a:t> plotted points lie on a straight line. </a:t>
            </a: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53279"/>
              </p:ext>
            </p:extLst>
          </p:nvPr>
        </p:nvGraphicFramePr>
        <p:xfrm>
          <a:off x="1447800" y="5257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</a:t>
                      </a:r>
                      <a:r>
                        <a:rPr lang="en-US" baseline="0" dirty="0" smtClean="0"/>
                        <a:t> 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 – 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0.75 - 1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8" descr="Figure 13: Curvilinear Corre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0"/>
            <a:ext cx="2074131" cy="175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78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Pearson’s 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set of variables has a correlation coefficient of r = -0.8. Describe the correlation.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4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Pearson’s Correlation Coefficient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dirty="0" smtClean="0"/>
                  <a:t> = covariance,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= standard deviations of x and y.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Σ</m:t>
                            </m:r>
                            <m:sSup>
                              <m:sSupPr>
                                <m:ctrlPr>
                                  <a:rPr lang="el-GR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		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Σ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r="-1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52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Pearson’s Correlation Coefficient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𝑈𝑠𝑖𝑛𝑔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𝑦𝑜𝑢𝑟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𝑐𝑎𝑙𝑐𝑢𝑙𝑎𝑡𝑜𝑟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:)</m:t>
                    </m:r>
                  </m:oMath>
                </a14:m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49090"/>
              </p:ext>
            </p:extLst>
          </p:nvPr>
        </p:nvGraphicFramePr>
        <p:xfrm>
          <a:off x="1467612" y="2133600"/>
          <a:ext cx="61722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448"/>
                <a:gridCol w="460612"/>
                <a:gridCol w="460612"/>
                <a:gridCol w="460612"/>
                <a:gridCol w="552734"/>
                <a:gridCol w="644857"/>
                <a:gridCol w="552734"/>
                <a:gridCol w="552734"/>
                <a:gridCol w="644857"/>
              </a:tblGrid>
              <a:tr h="349541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872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Economics Test Score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5872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Biology test Score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53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you know that there is an almost perfect correlation between ice cream sales and drowning deaths in Santa Monica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0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you know that there is an almost perfect correlation between ice cream sales and drowning deaths in Santa Monica?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CORRELATION DOES </a:t>
            </a:r>
            <a:r>
              <a:rPr lang="en-US" u="sng" dirty="0" smtClean="0"/>
              <a:t>NOT</a:t>
            </a:r>
            <a:r>
              <a:rPr lang="en-US" dirty="0" smtClean="0"/>
              <a:t> IMPLY CAUSATION!!!</a:t>
            </a:r>
          </a:p>
          <a:p>
            <a:r>
              <a:rPr lang="en-US" dirty="0" smtClean="0"/>
              <a:t>In my class you may </a:t>
            </a:r>
            <a:r>
              <a:rPr lang="en-US" b="1" dirty="0" smtClean="0"/>
              <a:t>not</a:t>
            </a:r>
            <a:r>
              <a:rPr lang="en-US" dirty="0" smtClean="0"/>
              <a:t> use the word cause to describe a statistical relationship. Ever.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p.191-193 </a:t>
            </a:r>
            <a:r>
              <a:rPr lang="en-US" b="1" dirty="0" smtClean="0"/>
              <a:t>KNOW THESE!!!!!!!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9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scatterplots?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34400" cy="2438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Used to investigate relationships between </a:t>
            </a:r>
            <a:r>
              <a:rPr lang="en-US" sz="2800" b="1" dirty="0" smtClean="0"/>
              <a:t>quantitative</a:t>
            </a:r>
            <a:r>
              <a:rPr lang="en-US" sz="2800" dirty="0" smtClean="0"/>
              <a:t> variables. </a:t>
            </a:r>
          </a:p>
          <a:p>
            <a:r>
              <a:rPr lang="en-US" sz="2800" dirty="0" smtClean="0"/>
              <a:t>Types of Variables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Response Variable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Explanatory </a:t>
            </a:r>
            <a:r>
              <a:rPr lang="en-US" sz="2800" dirty="0">
                <a:solidFill>
                  <a:schemeClr val="tx1"/>
                </a:solidFill>
              </a:rPr>
              <a:t>Variable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sz="1900" dirty="0" smtClean="0"/>
          </a:p>
          <a:p>
            <a:pPr lvl="1"/>
            <a:endParaRPr lang="en-US" sz="1900" dirty="0"/>
          </a:p>
          <a:p>
            <a:endParaRPr lang="en-US" sz="2900" dirty="0" smtClean="0">
              <a:solidFill>
                <a:schemeClr val="tx1"/>
              </a:solidFill>
            </a:endParaRPr>
          </a:p>
          <a:p>
            <a:pPr marL="320040" lvl="1" indent="0"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4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Scatterplots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Outliers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1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Scatterplots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06552"/>
          </a:xfrm>
        </p:spPr>
        <p:txBody>
          <a:bodyPr/>
          <a:lstStyle/>
          <a:p>
            <a:r>
              <a:rPr lang="en-US" dirty="0" smtClean="0"/>
              <a:t>Direction: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82784807"/>
              </p:ext>
            </p:extLst>
          </p:nvPr>
        </p:nvGraphicFramePr>
        <p:xfrm>
          <a:off x="0" y="2286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867400" y="2455962"/>
            <a:ext cx="4038600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21287" y="3639457"/>
            <a:ext cx="2271486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Strength: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08197" y="5120026"/>
            <a:ext cx="2271486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Outliers: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3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Scatterplots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78617845"/>
              </p:ext>
            </p:extLst>
          </p:nvPr>
        </p:nvGraphicFramePr>
        <p:xfrm>
          <a:off x="106217" y="21410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Direction: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08197" y="2445815"/>
            <a:ext cx="4038600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Form: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21287" y="3639457"/>
            <a:ext cx="2271486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Strength: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08197" y="5120026"/>
            <a:ext cx="2271486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Outliers: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7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Scatterplots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Direction: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08197" y="2445815"/>
            <a:ext cx="4038600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Form: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21287" y="3639457"/>
            <a:ext cx="2271486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Strength: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08197" y="5120026"/>
            <a:ext cx="2271486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Outliers: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pic>
        <p:nvPicPr>
          <p:cNvPr id="1026" name="Picture 2" descr="https://www2.palomar.edu/users/rmorrissette/Lectures/Stats/Correlation/neutral%20scatterplo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5919"/>
            <a:ext cx="4724400" cy="279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41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Scatterplots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Direction: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08197" y="2445815"/>
            <a:ext cx="4038600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Form: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21287" y="3639457"/>
            <a:ext cx="2271486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Strength: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108197" y="5120026"/>
            <a:ext cx="2271486" cy="606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Outliers: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  <p:pic>
        <p:nvPicPr>
          <p:cNvPr id="2056" name="Picture 8" descr="Figure 13: Curvilinear Corre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45815"/>
            <a:ext cx="3608151" cy="305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73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918448" cy="4572000"/>
          </a:xfrm>
        </p:spPr>
        <p:txBody>
          <a:bodyPr>
            <a:normAutofit/>
          </a:bodyPr>
          <a:lstStyle/>
          <a:p>
            <a:r>
              <a:rPr lang="en-US" dirty="0"/>
              <a:t>The scatterplot </a:t>
            </a:r>
            <a:r>
              <a:rPr lang="en-US" dirty="0" smtClean="0"/>
              <a:t>shows a (______ _______ association) between </a:t>
            </a:r>
            <a:r>
              <a:rPr lang="en-US" u="sng" dirty="0" smtClean="0"/>
              <a:t>__(the variables)_____.</a:t>
            </a:r>
            <a:r>
              <a:rPr lang="en-US" dirty="0" smtClean="0"/>
              <a:t> </a:t>
            </a:r>
            <a:r>
              <a:rPr lang="en-US" u="sng" dirty="0" smtClean="0"/>
              <a:t>There are no outliers</a:t>
            </a:r>
            <a:r>
              <a:rPr lang="en-US" dirty="0" smtClean="0"/>
              <a:t>/</a:t>
            </a:r>
            <a:r>
              <a:rPr lang="en-US" u="sng" dirty="0" smtClean="0"/>
              <a:t>There is/are (an) outlier (describe outlier). </a:t>
            </a:r>
            <a:r>
              <a:rPr lang="en-US" dirty="0" smtClean="0"/>
              <a:t>The </a:t>
            </a:r>
            <a:r>
              <a:rPr lang="en-US" dirty="0"/>
              <a:t>scatterplot appears 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0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44724885"/>
              </p:ext>
            </p:extLst>
          </p:nvPr>
        </p:nvGraphicFramePr>
        <p:xfrm>
          <a:off x="152400" y="1295400"/>
          <a:ext cx="4648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0772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scatterplot </a:t>
            </a:r>
            <a:r>
              <a:rPr lang="en-US" dirty="0" smtClean="0"/>
              <a:t>shows a (______ _______ association) between </a:t>
            </a:r>
            <a:r>
              <a:rPr lang="en-US" u="sng" dirty="0" smtClean="0"/>
              <a:t>__(the variables)_____.</a:t>
            </a:r>
            <a:r>
              <a:rPr lang="en-US" dirty="0" smtClean="0"/>
              <a:t> </a:t>
            </a:r>
            <a:r>
              <a:rPr lang="en-US" u="sng" dirty="0" smtClean="0"/>
              <a:t>There are no outliers</a:t>
            </a:r>
            <a:r>
              <a:rPr lang="en-US" dirty="0" smtClean="0"/>
              <a:t>/</a:t>
            </a:r>
            <a:r>
              <a:rPr lang="en-US" u="sng" dirty="0" smtClean="0"/>
              <a:t>There is/are (an) outlier (describe outlier). </a:t>
            </a:r>
            <a:r>
              <a:rPr lang="en-US" dirty="0" smtClean="0"/>
              <a:t>The </a:t>
            </a:r>
            <a:r>
              <a:rPr lang="en-US" dirty="0"/>
              <a:t>scatterplot appears 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14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1370</TotalTime>
  <Words>540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Cambria Math</vt:lpstr>
      <vt:lpstr>Georgia</vt:lpstr>
      <vt:lpstr>Wingdings</vt:lpstr>
      <vt:lpstr>Wingdings 2</vt:lpstr>
      <vt:lpstr>Civic</vt:lpstr>
      <vt:lpstr>Chapter 5.2</vt:lpstr>
      <vt:lpstr>Why do we use scatterplots?</vt:lpstr>
      <vt:lpstr>Interpreting Scatterplots </vt:lpstr>
      <vt:lpstr>Interpreting Scatterplots </vt:lpstr>
      <vt:lpstr>Interpreting Scatterplots </vt:lpstr>
      <vt:lpstr>Interpreting Scatterplots </vt:lpstr>
      <vt:lpstr>Interpreting Scatterplots </vt:lpstr>
      <vt:lpstr>Interpret IN CONTEXT</vt:lpstr>
      <vt:lpstr>PowerPoint Presentation</vt:lpstr>
      <vt:lpstr>PowerPoint Presentation</vt:lpstr>
      <vt:lpstr>Numbers!</vt:lpstr>
      <vt:lpstr>Pearson’s Correlation Coefficient</vt:lpstr>
      <vt:lpstr>Pearson’s Correlation Coefficient</vt:lpstr>
      <vt:lpstr>Pearson’s Correlation Coefficient</vt:lpstr>
      <vt:lpstr>Pearson’s Correlation Coefficient</vt:lpstr>
      <vt:lpstr>Pearson’s Correlation Coefficient</vt:lpstr>
      <vt:lpstr>CAUTION</vt:lpstr>
      <vt:lpstr>CAUTION</vt:lpstr>
      <vt:lpstr>CAUTION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Applications</dc:title>
  <dc:creator>Ky</dc:creator>
  <cp:lastModifiedBy>Skaff, Kristen</cp:lastModifiedBy>
  <cp:revision>64</cp:revision>
  <dcterms:created xsi:type="dcterms:W3CDTF">2012-09-16T00:02:51Z</dcterms:created>
  <dcterms:modified xsi:type="dcterms:W3CDTF">2015-09-24T22:00:18Z</dcterms:modified>
</cp:coreProperties>
</file>