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2"/>
    <p:sldMasterId id="2147483649" r:id="rId3"/>
    <p:sldMasterId id="2147483650" r:id="rId4"/>
    <p:sldMasterId id="2147483651" r:id="rId5"/>
    <p:sldMasterId id="2147483652" r:id="rId6"/>
    <p:sldMasterId id="2147483653" r:id="rId7"/>
    <p:sldMasterId id="2147483654" r:id="rId8"/>
    <p:sldMasterId id="2147483655" r:id="rId9"/>
    <p:sldMasterId id="2147483656" r:id="rId10"/>
    <p:sldMasterId id="2147483657" r:id="rId11"/>
    <p:sldMasterId id="2147483658" r:id="rId12"/>
  </p:sldMasterIdLst>
  <p:notesMasterIdLst>
    <p:notesMasterId r:id="rId26"/>
  </p:notesMasterIdLst>
  <p:sldIdLst>
    <p:sldId id="256" r:id="rId13"/>
    <p:sldId id="258" r:id="rId14"/>
    <p:sldId id="259" r:id="rId15"/>
    <p:sldId id="261" r:id="rId16"/>
    <p:sldId id="260" r:id="rId17"/>
    <p:sldId id="262" r:id="rId18"/>
    <p:sldId id="264" r:id="rId19"/>
    <p:sldId id="288" r:id="rId20"/>
    <p:sldId id="291" r:id="rId21"/>
    <p:sldId id="289" r:id="rId22"/>
    <p:sldId id="290" r:id="rId23"/>
    <p:sldId id="292" r:id="rId24"/>
    <p:sldId id="280" r:id="rId25"/>
  </p:sldIdLst>
  <p:sldSz cx="10160000" cy="7620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5pPr>
    <a:lvl6pPr marL="2286000" algn="l" defTabSz="914400" rtl="0" eaLnBrk="1" latinLnBrk="0" hangingPunct="1"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6pPr>
    <a:lvl7pPr marL="2743200" algn="l" defTabSz="914400" rtl="0" eaLnBrk="1" latinLnBrk="0" hangingPunct="1"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7pPr>
    <a:lvl8pPr marL="3200400" algn="l" defTabSz="914400" rtl="0" eaLnBrk="1" latinLnBrk="0" hangingPunct="1"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8pPr>
    <a:lvl9pPr marL="3657600" algn="l" defTabSz="914400" rtl="0" eaLnBrk="1" latinLnBrk="0" hangingPunct="1">
      <a:defRPr sz="3000" kern="1200">
        <a:solidFill>
          <a:srgbClr val="5B4D2D"/>
        </a:solidFill>
        <a:latin typeface="Palatino" pitchFamily="25" charset="0"/>
        <a:ea typeface="ヒラギノ角ゴ Pro W3" pitchFamily="25" charset="-128"/>
        <a:cs typeface="+mn-cs"/>
        <a:sym typeface="Palatino" pitchFamily="25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AB8"/>
    <a:srgbClr val="F4E1BF"/>
    <a:srgbClr val="EDDBB9"/>
    <a:srgbClr val="F5E1BC"/>
    <a:srgbClr val="ECD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102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Palatino" charset="0"/>
                <a:ea typeface="ヒラギノ角ゴ Pro W3" charset="-128"/>
                <a:cs typeface="ヒラギノ角ゴ Pro W3" charset="-128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3E3831-ED0F-46D5-9DA1-AE50336CC37E}" type="datetime1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Palatino" charset="0"/>
                <a:ea typeface="ヒラギノ角ゴ Pro W3" charset="-128"/>
                <a:cs typeface="ヒラギノ角ゴ Pro W3" charset="-128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9D9A8D-0DEC-4D25-947B-3D0A3D67C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409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ＭＳ Ｐゴシック" pitchFamily="2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82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8542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4249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56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71822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2133600"/>
            <a:ext cx="18923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2133600"/>
            <a:ext cx="18923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413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1686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493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683573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25058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4347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61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739900"/>
            <a:ext cx="2044700" cy="311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39900"/>
            <a:ext cx="5981700" cy="311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970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7900" y="203200"/>
            <a:ext cx="2044700" cy="664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800" y="203200"/>
            <a:ext cx="5981700" cy="664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047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722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00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84759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3800" y="2133600"/>
            <a:ext cx="14732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99400" y="2133600"/>
            <a:ext cx="14732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8934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327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743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70910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74899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6685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115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3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7900" y="203200"/>
            <a:ext cx="2044700" cy="664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800" y="203200"/>
            <a:ext cx="5981700" cy="664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871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355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1310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2133600"/>
            <a:ext cx="40132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9400" y="2133600"/>
            <a:ext cx="40132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78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35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316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2901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344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4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737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8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7900" y="203200"/>
            <a:ext cx="2044700" cy="664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800" y="203200"/>
            <a:ext cx="5981700" cy="664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7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30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6696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8051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54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493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39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1802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0326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8666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9642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61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03200"/>
            <a:ext cx="2286000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03200"/>
            <a:ext cx="6705600" cy="660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532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048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4675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90433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238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860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754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873500"/>
            <a:ext cx="4013200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873500"/>
            <a:ext cx="4013200" cy="97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421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428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7269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03648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4878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229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9217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124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1224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690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21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53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573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5678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2938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merican Typewriter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66115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18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6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6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527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693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099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52665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9400" y="990600"/>
            <a:ext cx="4013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710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745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065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15898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0112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52887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735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1998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854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9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3913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09174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996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0794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950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23835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6619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merican Typewriter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55387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2025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46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0576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90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01408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01749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63850" y="3746500"/>
            <a:ext cx="221615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4908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9623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571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1921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28963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merican Typewriter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21584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0190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6175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1291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64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merican Typewriter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39776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568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81079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2133600"/>
            <a:ext cx="18923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2133600"/>
            <a:ext cx="18923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5413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2291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9524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2612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58165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21835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808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7900" y="203200"/>
            <a:ext cx="2044700" cy="664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800" y="203200"/>
            <a:ext cx="5981700" cy="664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86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39900"/>
            <a:ext cx="8178800" cy="20320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pitchFamily="25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873500"/>
            <a:ext cx="8178800" cy="9779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pitchFamily="25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pitchFamily="25" charset="0"/>
              </a:rPr>
              <a:t>Second level</a:t>
            </a:r>
          </a:p>
          <a:p>
            <a:pPr lvl="2"/>
            <a:r>
              <a:rPr lang="en-US" smtClean="0">
                <a:sym typeface="American Typewriter" pitchFamily="25" charset="0"/>
              </a:rPr>
              <a:t>Third level</a:t>
            </a:r>
          </a:p>
          <a:p>
            <a:pPr lvl="3"/>
            <a:r>
              <a:rPr lang="en-US" smtClean="0">
                <a:sym typeface="American Typewriter" pitchFamily="25" charset="0"/>
              </a:rPr>
              <a:t>Fourth level</a:t>
            </a:r>
          </a:p>
          <a:p>
            <a:pPr lvl="4"/>
            <a:r>
              <a:rPr lang="en-US" smtClean="0">
                <a:sym typeface="American Typewriter" pitchFamily="2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342900" indent="-342900" algn="ctr" rtl="0" eaLnBrk="0" fontAlgn="base" hangingPunct="0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1pPr>
      <a:lvl2pPr marL="742950" indent="-285750" algn="ctr" rtl="0" eaLnBrk="0" fontAlgn="base" hangingPunct="0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2pPr>
      <a:lvl3pPr marL="1143000" indent="-228600" algn="ctr" rtl="0" eaLnBrk="0" fontAlgn="base" hangingPunct="0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3pPr>
      <a:lvl4pPr marL="1600200" indent="-228600" algn="ctr" rtl="0" eaLnBrk="0" fontAlgn="base" hangingPunct="0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4pPr>
      <a:lvl5pPr marL="2057400" indent="-228600" algn="ctr" rtl="0" eaLnBrk="0" fontAlgn="base" hangingPunct="0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5pPr>
      <a:lvl6pPr marL="457200" algn="ctr" rtl="0" fontAlgn="base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914400" algn="ctr" rtl="0" fontAlgn="base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1371600" algn="ctr" rtl="0" fontAlgn="base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1828800" algn="ctr" rtl="0" fontAlgn="base"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203200"/>
            <a:ext cx="8178800" cy="1841500"/>
          </a:xfrm>
          <a:prstGeom prst="rect">
            <a:avLst/>
          </a:prstGeom>
          <a:noFill/>
          <a:ln>
            <a:noFill/>
          </a:ln>
          <a:effectLst>
            <a:outerShdw blurRad="25400" dist="126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 charset="0"/>
              </a:rPr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2133600"/>
            <a:ext cx="3937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pitchFamily="2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pitchFamily="25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pitchFamily="25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pitchFamily="25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pitchFamily="2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5381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1pPr>
      <a:lvl2pPr marL="8810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2pPr>
      <a:lvl3pPr marL="12239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3pPr>
      <a:lvl4pPr marL="15795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4pPr>
      <a:lvl5pPr marL="19224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5pPr>
      <a:lvl6pPr marL="23796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6pPr>
      <a:lvl7pPr marL="28368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7pPr>
      <a:lvl8pPr marL="32940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8pPr>
      <a:lvl9pPr marL="37512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203200"/>
            <a:ext cx="8178800" cy="1841500"/>
          </a:xfrm>
          <a:prstGeom prst="rect">
            <a:avLst/>
          </a:prstGeom>
          <a:noFill/>
          <a:ln>
            <a:noFill/>
          </a:ln>
          <a:effectLst>
            <a:outerShdw blurRad="25400" dist="126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3800" y="2133600"/>
            <a:ext cx="30988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pitchFamily="2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pitchFamily="25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pitchFamily="25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pitchFamily="25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pitchFamily="2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5381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1pPr>
      <a:lvl2pPr marL="8810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2pPr>
      <a:lvl3pPr marL="12239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3pPr>
      <a:lvl4pPr marL="15795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4pPr>
      <a:lvl5pPr marL="19224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5pPr>
      <a:lvl6pPr marL="23796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6pPr>
      <a:lvl7pPr marL="28368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7pPr>
      <a:lvl8pPr marL="32940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8pPr>
      <a:lvl9pPr marL="37512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203200"/>
            <a:ext cx="8178800" cy="1841500"/>
          </a:xfrm>
          <a:prstGeom prst="rect">
            <a:avLst/>
          </a:prstGeom>
          <a:noFill/>
          <a:ln>
            <a:noFill/>
          </a:ln>
          <a:effectLst>
            <a:outerShdw blurRad="25400" dist="126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2133600"/>
            <a:ext cx="81788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pitchFamily="2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pitchFamily="25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pitchFamily="25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pitchFamily="25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pitchFamily="2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5603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1pPr>
      <a:lvl2pPr marL="9032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2pPr>
      <a:lvl3pPr marL="12461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3pPr>
      <a:lvl4pPr marL="16017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4pPr>
      <a:lvl5pPr marL="19446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5pPr>
      <a:lvl6pPr marL="24018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6pPr>
      <a:lvl7pPr marL="28590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7pPr>
      <a:lvl8pPr marL="33162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8pPr>
      <a:lvl9pPr marL="37734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203200"/>
            <a:ext cx="8178800" cy="1841500"/>
          </a:xfrm>
          <a:prstGeom prst="rect">
            <a:avLst/>
          </a:prstGeom>
          <a:noFill/>
          <a:ln>
            <a:noFill/>
          </a:ln>
          <a:effectLst>
            <a:outerShdw blurRad="25400" dist="126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6111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1pPr>
      <a:lvl2pPr marL="9540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2pPr>
      <a:lvl3pPr marL="12969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3pPr>
      <a:lvl4pPr marL="16525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4pPr>
      <a:lvl5pPr marL="19954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5pPr>
      <a:lvl6pPr marL="24526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6pPr>
      <a:lvl7pPr marL="29098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7pPr>
      <a:lvl8pPr marL="33670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8pPr>
      <a:lvl9pPr marL="38242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6111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1pPr>
      <a:lvl2pPr marL="9540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2pPr>
      <a:lvl3pPr marL="12969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3pPr>
      <a:lvl4pPr marL="16525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4pPr>
      <a:lvl5pPr marL="1995488" indent="-357188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5pPr>
      <a:lvl6pPr marL="24526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6pPr>
      <a:lvl7pPr marL="29098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7pPr>
      <a:lvl8pPr marL="33670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8pPr>
      <a:lvl9pPr marL="3824288" indent="-357188" algn="l" rtl="0" fontAlgn="base">
        <a:spcBef>
          <a:spcPts val="27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105400"/>
            <a:ext cx="8178800" cy="17399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pitchFamily="2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342900" indent="-3429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1pPr>
      <a:lvl2pPr marL="742950" indent="-28575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2pPr>
      <a:lvl3pPr marL="11430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3pPr>
      <a:lvl4pPr marL="16002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4pPr>
      <a:lvl5pPr marL="20574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5pPr>
      <a:lvl6pPr marL="4572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9144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13716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18288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990600"/>
            <a:ext cx="817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pitchFamily="2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pitchFamily="25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pitchFamily="25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pitchFamily="25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pitchFamily="2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560388" indent="-357188" algn="l" rtl="0" eaLnBrk="0" fontAlgn="base" hangingPunct="0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1pPr>
      <a:lvl2pPr marL="903288" indent="-357188" algn="l" rtl="0" eaLnBrk="0" fontAlgn="base" hangingPunct="0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2pPr>
      <a:lvl3pPr marL="1246188" indent="-357188" algn="l" rtl="0" eaLnBrk="0" fontAlgn="base" hangingPunct="0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3pPr>
      <a:lvl4pPr marL="1601788" indent="-357188" algn="l" rtl="0" eaLnBrk="0" fontAlgn="base" hangingPunct="0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4pPr>
      <a:lvl5pPr marL="1944688" indent="-357188" algn="l" rtl="0" eaLnBrk="0" fontAlgn="base" hangingPunct="0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5pPr>
      <a:lvl6pPr marL="2401888" indent="-357188" algn="l" rtl="0" fontAlgn="base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6pPr>
      <a:lvl7pPr marL="2859088" indent="-357188" algn="l" rtl="0" fontAlgn="base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7pPr>
      <a:lvl8pPr marL="3316288" indent="-357188" algn="l" rtl="0" fontAlgn="base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8pPr>
      <a:lvl9pPr marL="3773488" indent="-357188" algn="l" rtl="0" fontAlgn="base">
        <a:spcBef>
          <a:spcPts val="3900"/>
        </a:spcBef>
        <a:spcAft>
          <a:spcPct val="0"/>
        </a:spcAft>
        <a:buSzPct val="69000"/>
        <a:buChar char="•"/>
        <a:defRPr sz="28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8800" cy="29718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pitchFamily="25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lnSpc>
          <a:spcPct val="80000"/>
        </a:lnSpc>
        <a:spcBef>
          <a:spcPts val="500"/>
        </a:spcBef>
        <a:spcAft>
          <a:spcPct val="0"/>
        </a:spcAft>
        <a:defRPr sz="7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342900" indent="-3429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1pPr>
      <a:lvl2pPr marL="742950" indent="-28575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2pPr>
      <a:lvl3pPr marL="11430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3pPr>
      <a:lvl4pPr marL="16002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4pPr>
      <a:lvl5pPr marL="20574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5pPr>
      <a:lvl6pPr marL="4572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9144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13716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18288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4700" cy="25781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pitchFamily="25" charset="0"/>
              </a:rPr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4700" cy="25781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merican Typewriter" pitchFamily="25" charset="0"/>
              </a:rPr>
              <a:t>Click to edit Master text styles</a:t>
            </a:r>
          </a:p>
          <a:p>
            <a:pPr lvl="1"/>
            <a:r>
              <a:rPr lang="en-US" smtClean="0">
                <a:sym typeface="American Typewriter" pitchFamily="25" charset="0"/>
              </a:rPr>
              <a:t>Second level</a:t>
            </a:r>
          </a:p>
          <a:p>
            <a:pPr lvl="2"/>
            <a:r>
              <a:rPr lang="en-US" smtClean="0">
                <a:sym typeface="American Typewriter" pitchFamily="25" charset="0"/>
              </a:rPr>
              <a:t>Third level</a:t>
            </a:r>
          </a:p>
          <a:p>
            <a:pPr lvl="3"/>
            <a:r>
              <a:rPr lang="en-US" smtClean="0">
                <a:sym typeface="American Typewriter" pitchFamily="25" charset="0"/>
              </a:rPr>
              <a:t>Fourth level</a:t>
            </a:r>
          </a:p>
          <a:p>
            <a:pPr lvl="4"/>
            <a:r>
              <a:rPr lang="en-US" smtClean="0">
                <a:sym typeface="American Typewriter" pitchFamily="2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lnSpc>
          <a:spcPct val="80000"/>
        </a:lnSpc>
        <a:spcBef>
          <a:spcPts val="500"/>
        </a:spcBef>
        <a:spcAft>
          <a:spcPct val="0"/>
        </a:spcAft>
        <a:defRPr sz="6200">
          <a:solidFill>
            <a:schemeClr val="tx1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342900" indent="-3429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1pPr>
      <a:lvl2pPr marL="742950" indent="-28575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2pPr>
      <a:lvl3pPr marL="11430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3pPr>
      <a:lvl4pPr marL="16002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4pPr>
      <a:lvl5pPr marL="2057400" indent="-228600" algn="ctr" rtl="0" eaLnBrk="0" fontAlgn="base" hangingPunct="0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pitchFamily="25" charset="0"/>
        </a:defRPr>
      </a:lvl5pPr>
      <a:lvl6pPr marL="4572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6pPr>
      <a:lvl7pPr marL="9144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7pPr>
      <a:lvl8pPr marL="13716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8pPr>
      <a:lvl9pPr marL="1828800" algn="ctr" rtl="0" fontAlgn="base">
        <a:lnSpc>
          <a:spcPct val="80000"/>
        </a:lnSpc>
        <a:spcBef>
          <a:spcPts val="5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merican Typewriter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203200"/>
            <a:ext cx="8178800" cy="1841500"/>
          </a:xfrm>
          <a:prstGeom prst="rect">
            <a:avLst/>
          </a:prstGeom>
          <a:noFill/>
          <a:ln>
            <a:noFill/>
          </a:ln>
          <a:effectLst>
            <a:outerShdw blurRad="25400" dist="12699" dir="54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merican Typewriter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2133600"/>
            <a:ext cx="3937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Palatino" pitchFamily="25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Palatino" pitchFamily="25" charset="0"/>
              </a:rPr>
              <a:t>Second level</a:t>
            </a:r>
          </a:p>
          <a:p>
            <a:pPr lvl="2"/>
            <a:r>
              <a:rPr lang="en-US" altLang="en-US" smtClean="0">
                <a:sym typeface="Palatino" pitchFamily="25" charset="0"/>
              </a:rPr>
              <a:t>Third level</a:t>
            </a:r>
          </a:p>
          <a:p>
            <a:pPr lvl="3"/>
            <a:r>
              <a:rPr lang="en-US" altLang="en-US" smtClean="0">
                <a:sym typeface="Palatino" pitchFamily="25" charset="0"/>
              </a:rPr>
              <a:t>Fourth level</a:t>
            </a:r>
          </a:p>
          <a:p>
            <a:pPr lvl="4"/>
            <a:r>
              <a:rPr lang="en-US" altLang="en-US" smtClean="0">
                <a:sym typeface="Palatino" pitchFamily="25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+mj-lt"/>
          <a:ea typeface="+mj-ea"/>
          <a:cs typeface="+mj-cs"/>
          <a:sym typeface="American Typewriter" pitchFamily="2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pitchFamily="2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5B4E2D"/>
          </a:solidFill>
          <a:latin typeface="American Typewriter" charset="0"/>
          <a:ea typeface="ヒラギノ明朝 Pro W3" charset="-128"/>
          <a:cs typeface="ヒラギノ明朝 Pro W3" charset="-128"/>
          <a:sym typeface="American Typewriter" charset="0"/>
        </a:defRPr>
      </a:lvl9pPr>
    </p:titleStyle>
    <p:bodyStyle>
      <a:lvl1pPr marL="5381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1pPr>
      <a:lvl2pPr marL="8810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2pPr>
      <a:lvl3pPr marL="12239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3pPr>
      <a:lvl4pPr marL="15795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4pPr>
      <a:lvl5pPr marL="1922463" indent="-334963" algn="l" rtl="0" eaLnBrk="0" fontAlgn="base" hangingPunct="0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pitchFamily="25" charset="0"/>
        </a:defRPr>
      </a:lvl5pPr>
      <a:lvl6pPr marL="23796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6pPr>
      <a:lvl7pPr marL="28368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7pPr>
      <a:lvl8pPr marL="32940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8pPr>
      <a:lvl9pPr marL="3751263" indent="-334963" algn="l" rtl="0" fontAlgn="base">
        <a:spcBef>
          <a:spcPts val="2700"/>
        </a:spcBef>
        <a:spcAft>
          <a:spcPct val="0"/>
        </a:spcAft>
        <a:buSzPct val="69000"/>
        <a:buChar char="•"/>
        <a:defRPr sz="2400">
          <a:solidFill>
            <a:srgbClr val="806216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739900"/>
            <a:ext cx="9613900" cy="203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Describing Location in a Distribution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3873500"/>
            <a:ext cx="8178800" cy="3352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2.1 Measures of Relative Standing</a:t>
            </a:r>
          </a:p>
          <a:p>
            <a:pPr marL="0" indent="0" eaLnBrk="1" hangingPunct="1">
              <a:defRPr/>
            </a:pPr>
            <a:r>
              <a:rPr lang="en-US" dirty="0" smtClean="0"/>
              <a:t>and Density Curves</a:t>
            </a:r>
          </a:p>
          <a:p>
            <a:pPr marL="0" indent="0" eaLnBrk="1" hangingPunct="1">
              <a:defRPr/>
            </a:pPr>
            <a:r>
              <a:rPr lang="en-US" dirty="0" smtClean="0"/>
              <a:t>YMS3e</a:t>
            </a:r>
          </a:p>
          <a:p>
            <a:pPr marL="0" indent="0" eaLnBrk="1" hangingPunct="1">
              <a:defRPr/>
            </a:pPr>
            <a:endParaRPr lang="en-US" dirty="0" smtClean="0"/>
          </a:p>
          <a:p>
            <a:pPr marL="0" indent="0" eaLnBrk="1" hangingPunct="1">
              <a:defRPr/>
            </a:pPr>
            <a:r>
              <a:rPr lang="en-US" dirty="0" smtClean="0"/>
              <a:t>AP Stats at NPHS</a:t>
            </a:r>
          </a:p>
          <a:p>
            <a:pPr marL="0" indent="0" eaLnBrk="1" hangingPunct="1">
              <a:defRPr/>
            </a:pPr>
            <a:r>
              <a:rPr lang="en-US" dirty="0" smtClean="0"/>
              <a:t>Mrs. Skaff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77296"/>
              </p:ext>
            </p:extLst>
          </p:nvPr>
        </p:nvGraphicFramePr>
        <p:xfrm>
          <a:off x="1354667" y="3386667"/>
          <a:ext cx="7281333" cy="37253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779580"/>
                <a:gridCol w="1698072"/>
                <a:gridCol w="1630149"/>
                <a:gridCol w="2173532"/>
              </a:tblGrid>
              <a:tr h="7450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Interval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Frequency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Cum Freq.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Rel. Cum. Freq.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 </a:t>
                      </a:r>
                      <a:r>
                        <a:rPr lang="en-US" sz="2400" u="sng" dirty="0" smtClean="0">
                          <a:effectLst/>
                        </a:rPr>
                        <a:t>&lt;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$ &lt; 35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.06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 </a:t>
                      </a:r>
                      <a:r>
                        <a:rPr lang="en-US" sz="2400" u="sng" dirty="0" smtClean="0">
                          <a:effectLst/>
                        </a:rPr>
                        <a:t>&lt;</a:t>
                      </a:r>
                      <a:r>
                        <a:rPr lang="en-US" sz="2400" dirty="0" smtClean="0">
                          <a:effectLst/>
                        </a:rPr>
                        <a:t> $ </a:t>
                      </a:r>
                      <a:r>
                        <a:rPr lang="en-US" sz="2400" dirty="0">
                          <a:effectLst/>
                        </a:rPr>
                        <a:t>&lt; 40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</a:t>
                      </a:r>
                      <a:r>
                        <a:rPr lang="en-US" sz="2400" dirty="0" smtClean="0">
                          <a:effectLst/>
                        </a:rPr>
                        <a:t>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  7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.41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 </a:t>
                      </a:r>
                      <a:r>
                        <a:rPr lang="en-US" sz="2400" u="sng" dirty="0" smtClean="0">
                          <a:effectLst/>
                        </a:rPr>
                        <a:t>&lt;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$ &lt; 45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  5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12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.71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 </a:t>
                      </a:r>
                      <a:r>
                        <a:rPr lang="en-US" sz="2400" u="sng">
                          <a:effectLst/>
                        </a:rPr>
                        <a:t>&lt;</a:t>
                      </a:r>
                      <a:r>
                        <a:rPr lang="en-US" sz="2400">
                          <a:effectLst/>
                        </a:rPr>
                        <a:t> $ &lt; 50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   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13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.76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 </a:t>
                      </a:r>
                      <a:r>
                        <a:rPr lang="en-US" sz="2400" u="sng">
                          <a:effectLst/>
                        </a:rPr>
                        <a:t>&lt;</a:t>
                      </a:r>
                      <a:r>
                        <a:rPr lang="en-US" sz="2400">
                          <a:effectLst/>
                        </a:rPr>
                        <a:t> $ &lt; 55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   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14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.82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55 </a:t>
                      </a:r>
                      <a:r>
                        <a:rPr lang="en-US" sz="2400" u="sng">
                          <a:effectLst/>
                        </a:rPr>
                        <a:t>&lt;</a:t>
                      </a:r>
                      <a:r>
                        <a:rPr lang="en-US" sz="2400">
                          <a:effectLst/>
                        </a:rPr>
                        <a:t> $ &lt; 60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   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15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 .88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 </a:t>
                      </a:r>
                      <a:r>
                        <a:rPr lang="en-US" sz="2400" u="sng">
                          <a:effectLst/>
                        </a:rPr>
                        <a:t>&lt;</a:t>
                      </a:r>
                      <a:r>
                        <a:rPr lang="en-US" sz="2400">
                          <a:effectLst/>
                        </a:rPr>
                        <a:t> $ &lt; 65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   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16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.94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65 </a:t>
                      </a:r>
                      <a:r>
                        <a:rPr lang="en-US" sz="2400" u="sng">
                          <a:effectLst/>
                        </a:rPr>
                        <a:t>&lt;</a:t>
                      </a:r>
                      <a:r>
                        <a:rPr lang="en-US" sz="2400">
                          <a:effectLst/>
                        </a:rPr>
                        <a:t> $ &lt; 70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   1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17</a:t>
                      </a:r>
                      <a:endParaRPr lang="en-US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1.00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858520" y="-76200"/>
            <a:ext cx="4876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Chemical Engineering	   $65,700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Electrical Engineering	   $60,200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Computer Science	   	   $56,400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Economics		   $50,200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Statistics		  	   $48,600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Environmental Science	   $43,300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Business Administration  	   $43,300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Political Science	 	   $41,300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851400" y="-381000"/>
            <a:ext cx="4724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Philosophy	</a:t>
            </a:r>
            <a:r>
              <a:rPr lang="en-US" sz="1600" dirty="0" smtClean="0">
                <a:solidFill>
                  <a:schemeClr val="tx1"/>
                </a:solidFill>
              </a:rPr>
              <a:t>	$</a:t>
            </a:r>
            <a:r>
              <a:rPr lang="en-US" sz="1600" dirty="0">
                <a:solidFill>
                  <a:schemeClr val="tx1"/>
                </a:solidFill>
              </a:rPr>
              <a:t>40,000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Biology		</a:t>
            </a:r>
            <a:r>
              <a:rPr lang="en-US" sz="1600" dirty="0" smtClean="0">
                <a:solidFill>
                  <a:schemeClr val="tx1"/>
                </a:solidFill>
              </a:rPr>
              <a:t>	$40,000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Communications	</a:t>
            </a:r>
            <a:r>
              <a:rPr lang="en-US" sz="1600" dirty="0" smtClean="0">
                <a:solidFill>
                  <a:schemeClr val="tx1"/>
                </a:solidFill>
              </a:rPr>
              <a:t>	$</a:t>
            </a:r>
            <a:r>
              <a:rPr lang="en-US" sz="1600" dirty="0">
                <a:solidFill>
                  <a:schemeClr val="tx1"/>
                </a:solidFill>
              </a:rPr>
              <a:t>38,700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Fashion Design	</a:t>
            </a:r>
            <a:r>
              <a:rPr lang="en-US" sz="1600" dirty="0" smtClean="0">
                <a:solidFill>
                  <a:schemeClr val="tx1"/>
                </a:solidFill>
              </a:rPr>
              <a:t>	$</a:t>
            </a:r>
            <a:r>
              <a:rPr lang="en-US" sz="1600" dirty="0">
                <a:solidFill>
                  <a:schemeClr val="tx1"/>
                </a:solidFill>
              </a:rPr>
              <a:t>36,700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Journalism	</a:t>
            </a:r>
            <a:r>
              <a:rPr lang="en-US" sz="1600" dirty="0" smtClean="0">
                <a:solidFill>
                  <a:schemeClr val="tx1"/>
                </a:solidFill>
              </a:rPr>
              <a:t>	$</a:t>
            </a:r>
            <a:r>
              <a:rPr lang="en-US" sz="1600" dirty="0">
                <a:solidFill>
                  <a:schemeClr val="tx1"/>
                </a:solidFill>
              </a:rPr>
              <a:t>36,300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Education	</a:t>
            </a:r>
            <a:r>
              <a:rPr lang="en-US" sz="1600" dirty="0" smtClean="0">
                <a:solidFill>
                  <a:schemeClr val="tx1"/>
                </a:solidFill>
              </a:rPr>
              <a:t>		$</a:t>
            </a:r>
            <a:r>
              <a:rPr lang="en-US" sz="1600" dirty="0">
                <a:solidFill>
                  <a:schemeClr val="tx1"/>
                </a:solidFill>
              </a:rPr>
              <a:t>36,200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Graphic Design	</a:t>
            </a:r>
            <a:r>
              <a:rPr lang="en-US" sz="1600" dirty="0" smtClean="0">
                <a:solidFill>
                  <a:schemeClr val="tx1"/>
                </a:solidFill>
              </a:rPr>
              <a:t>	$</a:t>
            </a:r>
            <a:r>
              <a:rPr lang="en-US" sz="1600" dirty="0">
                <a:solidFill>
                  <a:schemeClr val="tx1"/>
                </a:solidFill>
              </a:rPr>
              <a:t>36,000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Psychology		</a:t>
            </a:r>
            <a:r>
              <a:rPr lang="en-US" sz="1600" dirty="0" smtClean="0">
                <a:solidFill>
                  <a:schemeClr val="tx1"/>
                </a:solidFill>
              </a:rPr>
              <a:t>$</a:t>
            </a:r>
            <a:r>
              <a:rPr lang="en-US" sz="1600" dirty="0">
                <a:solidFill>
                  <a:schemeClr val="tx1"/>
                </a:solidFill>
              </a:rPr>
              <a:t>36,000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Social Work		</a:t>
            </a:r>
            <a:r>
              <a:rPr lang="en-US" sz="1600" dirty="0" smtClean="0">
                <a:solidFill>
                  <a:schemeClr val="tx1"/>
                </a:solidFill>
              </a:rPr>
              <a:t>$</a:t>
            </a:r>
            <a:r>
              <a:rPr lang="en-US" sz="1600" dirty="0">
                <a:solidFill>
                  <a:schemeClr val="tx1"/>
                </a:solidFill>
              </a:rPr>
              <a:t>33,400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79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37127" r="33675" b="20149"/>
          <a:stretch/>
        </p:blipFill>
        <p:spPr bwMode="auto">
          <a:xfrm>
            <a:off x="3745132" y="228600"/>
            <a:ext cx="5760720" cy="34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52917"/>
              </p:ext>
            </p:extLst>
          </p:nvPr>
        </p:nvGraphicFramePr>
        <p:xfrm>
          <a:off x="660400" y="228600"/>
          <a:ext cx="2878667" cy="40750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779580"/>
                <a:gridCol w="1099087"/>
              </a:tblGrid>
              <a:tr h="2518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Interval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RCF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8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$ &lt; 35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.</a:t>
                      </a:r>
                      <a:r>
                        <a:rPr lang="en-US" sz="1800" dirty="0">
                          <a:effectLst/>
                        </a:rPr>
                        <a:t>06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$ &lt; 40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.41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$ &lt; 45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.71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 </a:t>
                      </a:r>
                      <a:r>
                        <a:rPr lang="en-US" sz="1800" u="sng" dirty="0">
                          <a:effectLst/>
                        </a:rPr>
                        <a:t>&lt;</a:t>
                      </a:r>
                      <a:r>
                        <a:rPr lang="en-US" sz="1800" dirty="0">
                          <a:effectLst/>
                        </a:rPr>
                        <a:t> $ &lt; 50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.76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$ &lt; 55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.82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$ &lt; 60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.88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$ &lt; 65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.94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 </a:t>
                      </a:r>
                      <a:r>
                        <a:rPr lang="en-US" sz="1800" u="sng">
                          <a:effectLst/>
                        </a:rPr>
                        <a:t>&lt;</a:t>
                      </a:r>
                      <a:r>
                        <a:rPr lang="en-US" sz="1800">
                          <a:effectLst/>
                        </a:rPr>
                        <a:t> $ &lt; 70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     </a:t>
                      </a:r>
                      <a:r>
                        <a:rPr lang="en-US" sz="1800" dirty="0">
                          <a:effectLst/>
                        </a:rPr>
                        <a:t>1.00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200" marR="762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0400" y="4419600"/>
            <a:ext cx="9499600" cy="1949250"/>
          </a:xfrm>
          <a:prstGeom prst="rect">
            <a:avLst/>
          </a:prstGeom>
        </p:spPr>
        <p:txBody>
          <a:bodyPr wrap="square" lIns="101599" tIns="50799" rIns="101599" bIns="50799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a)  In what percentile is a Statistician’s </a:t>
            </a:r>
            <a:r>
              <a:rPr lang="en-US" sz="2400" dirty="0" smtClean="0">
                <a:solidFill>
                  <a:schemeClr val="tx2"/>
                </a:solidFill>
              </a:rPr>
              <a:t>salary (</a:t>
            </a:r>
            <a:r>
              <a:rPr lang="en-US" sz="2400" dirty="0">
                <a:solidFill>
                  <a:schemeClr val="tx2"/>
                </a:solidFill>
              </a:rPr>
              <a:t>$</a:t>
            </a:r>
            <a:r>
              <a:rPr lang="en-US" sz="2400" dirty="0" smtClean="0">
                <a:solidFill>
                  <a:schemeClr val="tx2"/>
                </a:solidFill>
              </a:rPr>
              <a:t>54,900)?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 </a:t>
            </a:r>
          </a:p>
          <a:p>
            <a:r>
              <a:rPr lang="en-US" sz="2400" dirty="0">
                <a:solidFill>
                  <a:schemeClr val="tx2"/>
                </a:solidFill>
              </a:rPr>
              <a:t> </a:t>
            </a:r>
          </a:p>
          <a:p>
            <a:r>
              <a:rPr lang="en-US" sz="2400" dirty="0">
                <a:solidFill>
                  <a:schemeClr val="tx2"/>
                </a:solidFill>
              </a:rPr>
              <a:t>b) Find </a:t>
            </a:r>
            <a:r>
              <a:rPr lang="en-US" sz="2400" dirty="0" smtClean="0">
                <a:solidFill>
                  <a:schemeClr val="tx2"/>
                </a:solidFill>
              </a:rPr>
              <a:t>the center of the distribution.  What </a:t>
            </a:r>
            <a:r>
              <a:rPr lang="en-US" sz="2400" dirty="0">
                <a:solidFill>
                  <a:schemeClr val="tx2"/>
                </a:solidFill>
              </a:rPr>
              <a:t>degree earns a salary closest to the center?</a:t>
            </a:r>
          </a:p>
        </p:txBody>
      </p:sp>
    </p:spTree>
    <p:extLst>
      <p:ext uri="{BB962C8B-B14F-4D97-AF65-F5344CB8AC3E}">
        <p14:creationId xmlns:p14="http://schemas.microsoft.com/office/powerpoint/2010/main" val="1712002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1219200"/>
            <a:ext cx="8178800" cy="47117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Line up around in the room in height order.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x-bar =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 =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Find your </a:t>
            </a:r>
            <a:r>
              <a:rPr lang="en-US" b="1" dirty="0" smtClean="0">
                <a:solidFill>
                  <a:schemeClr val="tx2"/>
                </a:solidFill>
              </a:rPr>
              <a:t>percentile </a:t>
            </a:r>
            <a:r>
              <a:rPr lang="en-US" dirty="0" smtClean="0">
                <a:solidFill>
                  <a:schemeClr val="tx2"/>
                </a:solidFill>
              </a:rPr>
              <a:t>and your </a:t>
            </a:r>
            <a:r>
              <a:rPr lang="en-US" b="1" dirty="0" smtClean="0">
                <a:solidFill>
                  <a:schemeClr val="tx2"/>
                </a:solidFill>
              </a:rPr>
              <a:t>z-score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645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-304800"/>
            <a:ext cx="8178800" cy="1841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Classwork/Homework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65200" y="1143000"/>
            <a:ext cx="8915400" cy="5410200"/>
          </a:xfrm>
        </p:spPr>
        <p:txBody>
          <a:bodyPr anchor="t"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CW:  2.7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HW: 2.5(omit e), 2.6, 2.8, 2.12, 2.13, 2.19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Being Chapter 2 Vocab</a:t>
            </a:r>
          </a:p>
          <a:p>
            <a:r>
              <a:rPr lang="en-US" altLang="en-US" dirty="0" smtClean="0">
                <a:solidFill>
                  <a:schemeClr val="tx2"/>
                </a:solidFill>
              </a:rPr>
              <a:t>NO TYPING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-609600"/>
            <a:ext cx="9639300" cy="1841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American Typewriter" charset="0"/>
              </a:rPr>
              <a:t>Sample Data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9232900" cy="596900"/>
          </a:xfrm>
        </p:spPr>
        <p:txBody>
          <a:bodyPr anchor="t"/>
          <a:lstStyle/>
          <a:p>
            <a:pPr marL="611188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b="1" smtClean="0"/>
              <a:t>Consider the following test scores for a small class:</a:t>
            </a:r>
            <a:endParaRPr lang="en-US" altLang="en-US" b="1" smtClean="0">
              <a:ea typeface="ヒラギノ角ゴ Pro W6" pitchFamily="25" charset="-128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673100" y="1511300"/>
          <a:ext cx="9205913" cy="1206500"/>
        </p:xfrm>
        <a:graphic>
          <a:graphicData uri="http://schemas.openxmlformats.org/drawingml/2006/table">
            <a:tbl>
              <a:tblPr/>
              <a:tblGrid>
                <a:gridCol w="708025"/>
                <a:gridCol w="708025"/>
                <a:gridCol w="708025"/>
                <a:gridCol w="708025"/>
                <a:gridCol w="708025"/>
                <a:gridCol w="708025"/>
                <a:gridCol w="709613"/>
                <a:gridCol w="708025"/>
                <a:gridCol w="708025"/>
                <a:gridCol w="708025"/>
                <a:gridCol w="708025"/>
                <a:gridCol w="708025"/>
                <a:gridCol w="708025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93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78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67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90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Palatino" charset="0"/>
                        <a:ea typeface="ヒラギノ角ゴ Pro W3" charset="-128"/>
                        <a:cs typeface="ヒラギノ角ゴ Pro W3" charset="-128"/>
                        <a:sym typeface="Palatino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36" name="Rectangle 97"/>
          <p:cNvSpPr>
            <a:spLocks/>
          </p:cNvSpPr>
          <p:nvPr/>
        </p:nvSpPr>
        <p:spPr bwMode="auto">
          <a:xfrm>
            <a:off x="828675" y="2654300"/>
            <a:ext cx="890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b="1"/>
              <a:t>Jenny’s score is noted in red.  How did she perform on this test relative to her peers?</a:t>
            </a:r>
          </a:p>
        </p:txBody>
      </p:sp>
      <p:sp>
        <p:nvSpPr>
          <p:cNvPr id="13410" name="Rectangle 98"/>
          <p:cNvSpPr>
            <a:spLocks/>
          </p:cNvSpPr>
          <p:nvPr/>
        </p:nvSpPr>
        <p:spPr bwMode="auto">
          <a:xfrm>
            <a:off x="512763" y="3683000"/>
            <a:ext cx="27178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76199" dir="2700000" algn="ctr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6 |  7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7 | 2334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7 | 5777899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8 | 00123334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8 | 5</a:t>
            </a:r>
            <a:r>
              <a:rPr lang="en-US" sz="3200">
                <a:solidFill>
                  <a:srgbClr val="FF0000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6</a:t>
            </a: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9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9 | 03</a:t>
            </a:r>
          </a:p>
        </p:txBody>
      </p:sp>
      <p:sp>
        <p:nvSpPr>
          <p:cNvPr id="13411" name="Rectangle 99"/>
          <p:cNvSpPr>
            <a:spLocks/>
          </p:cNvSpPr>
          <p:nvPr/>
        </p:nvSpPr>
        <p:spPr bwMode="auto">
          <a:xfrm rot="-5400000">
            <a:off x="302419" y="3733007"/>
            <a:ext cx="3100387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76199" dir="2700000" algn="ctr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6 |  7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7 | 2334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7 | 5777899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8 | 00123334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8 | 5</a:t>
            </a:r>
            <a:r>
              <a:rPr lang="en-US" sz="3200">
                <a:solidFill>
                  <a:srgbClr val="FF0000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6</a:t>
            </a: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9</a:t>
            </a:r>
          </a:p>
          <a:p>
            <a:pPr eaLnBrk="1" hangingPunct="1">
              <a:defRPr/>
            </a:pPr>
            <a:r>
              <a:rPr lang="en-US" sz="320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9 | 03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3470275" y="3644900"/>
            <a:ext cx="6618288" cy="3448050"/>
            <a:chOff x="0" y="0"/>
            <a:chExt cx="4169" cy="2172"/>
          </a:xfrm>
        </p:grpSpPr>
        <p:pic>
          <p:nvPicPr>
            <p:cNvPr id="13413" name="Picture 1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169" cy="156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80808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41" name="Rectangle 102"/>
            <p:cNvSpPr>
              <a:spLocks/>
            </p:cNvSpPr>
            <p:nvPr/>
          </p:nvSpPr>
          <p:spPr bwMode="auto">
            <a:xfrm>
              <a:off x="55" y="1588"/>
              <a:ext cx="405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ts val="2700"/>
                </a:spcBef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1pPr>
              <a:lvl2pPr marL="742950" indent="-285750">
                <a:spcBef>
                  <a:spcPts val="2700"/>
                </a:spcBef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2pPr>
              <a:lvl3pPr marL="1143000" indent="-228600">
                <a:spcBef>
                  <a:spcPts val="2700"/>
                </a:spcBef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3pPr>
              <a:lvl4pPr marL="1600200" indent="-228600">
                <a:spcBef>
                  <a:spcPts val="2700"/>
                </a:spcBef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4pPr>
              <a:lvl5pPr marL="2057400" indent="-228600">
                <a:spcBef>
                  <a:spcPts val="2700"/>
                </a:spcBef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5pPr>
              <a:lvl6pPr marL="2514600" indent="-228600" eaLnBrk="0" fontAlgn="base" hangingPunct="0">
                <a:spcBef>
                  <a:spcPts val="2700"/>
                </a:spcBef>
                <a:spcAft>
                  <a:spcPct val="0"/>
                </a:spcAft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6pPr>
              <a:lvl7pPr marL="2971800" indent="-228600" eaLnBrk="0" fontAlgn="base" hangingPunct="0">
                <a:spcBef>
                  <a:spcPts val="2700"/>
                </a:spcBef>
                <a:spcAft>
                  <a:spcPct val="0"/>
                </a:spcAft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7pPr>
              <a:lvl8pPr marL="3429000" indent="-228600" eaLnBrk="0" fontAlgn="base" hangingPunct="0">
                <a:spcBef>
                  <a:spcPts val="2700"/>
                </a:spcBef>
                <a:spcAft>
                  <a:spcPct val="0"/>
                </a:spcAft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8pPr>
              <a:lvl9pPr marL="3886200" indent="-228600" eaLnBrk="0" fontAlgn="base" hangingPunct="0">
                <a:spcBef>
                  <a:spcPts val="2700"/>
                </a:spcBef>
                <a:spcAft>
                  <a:spcPct val="0"/>
                </a:spcAft>
                <a:buSzPct val="69000"/>
                <a:buChar char="•"/>
                <a:defRPr sz="2800">
                  <a:solidFill>
                    <a:srgbClr val="806216"/>
                  </a:solidFill>
                  <a:latin typeface="Palatino" pitchFamily="25" charset="0"/>
                  <a:ea typeface="ヒラギノ角ゴ Pro W3" pitchFamily="25" charset="-128"/>
                  <a:sym typeface="Palatino" pitchFamily="25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 i="1" dirty="0">
                  <a:solidFill>
                    <a:srgbClr val="804000"/>
                  </a:solidFill>
                </a:rPr>
                <a:t>Her score is “above average”...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1" i="1" dirty="0">
                  <a:solidFill>
                    <a:srgbClr val="804000"/>
                  </a:solidFill>
                </a:rPr>
                <a:t>but how far above average is it?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269092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0" grpId="0" animBg="1" autoUpdateAnimBg="0"/>
      <p:bldP spid="1341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193800" y="-203200"/>
            <a:ext cx="8178800" cy="1841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merican Typewriter" charset="0"/>
              </a:rPr>
              <a:t>Standardized Value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6900" y="1181100"/>
            <a:ext cx="9537700" cy="1879600"/>
          </a:xfrm>
        </p:spPr>
        <p:txBody>
          <a:bodyPr anchor="t"/>
          <a:lstStyle/>
          <a:p>
            <a:pPr marL="611188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b="1" dirty="0" smtClean="0">
                <a:solidFill>
                  <a:srgbClr val="000000"/>
                </a:solidFill>
              </a:rPr>
              <a:t>One way to describe relative position in a data set is to tell </a:t>
            </a:r>
            <a:r>
              <a:rPr lang="en-US" altLang="en-US" b="1" dirty="0" smtClean="0">
                <a:solidFill>
                  <a:srgbClr val="FF0000"/>
                </a:solidFill>
              </a:rPr>
              <a:t>how many standard deviations above or below the mean the observation is</a:t>
            </a:r>
            <a:r>
              <a:rPr lang="en-US" altLang="en-US" b="1" dirty="0" smtClean="0">
                <a:solidFill>
                  <a:srgbClr val="000000"/>
                </a:solidFill>
              </a:rPr>
              <a:t>.</a:t>
            </a:r>
            <a:endParaRPr lang="en-US" altLang="en-US" b="1" dirty="0" smtClean="0">
              <a:solidFill>
                <a:srgbClr val="000000"/>
              </a:solidFill>
              <a:ea typeface="ヒラギノ角ゴ Pro W6" pitchFamily="25" charset="-128"/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942975" y="3048000"/>
            <a:ext cx="8686800" cy="2895600"/>
            <a:chOff x="0" y="0"/>
            <a:chExt cx="5472" cy="1824"/>
          </a:xfrm>
        </p:grpSpPr>
        <p:sp>
          <p:nvSpPr>
            <p:cNvPr id="2" name="Rectangle 4"/>
            <p:cNvSpPr>
              <a:spLocks/>
            </p:cNvSpPr>
            <p:nvPr/>
          </p:nvSpPr>
          <p:spPr bwMode="auto">
            <a:xfrm>
              <a:off x="0" y="0"/>
              <a:ext cx="5472" cy="1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rgbClr val="80808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defRPr/>
              </a:pPr>
              <a:r>
                <a:rPr lang="en-US" sz="2800" b="1" u="sng">
                  <a:solidFill>
                    <a:srgbClr val="880000"/>
                  </a:solidFill>
                </a:rPr>
                <a:t>Standardized Value: “z-score”</a:t>
              </a:r>
            </a:p>
            <a:p>
              <a:pPr eaLnBrk="1" hangingPunct="1">
                <a:defRPr/>
              </a:pPr>
              <a:r>
                <a:rPr lang="en-US" sz="2800" b="1">
                  <a:solidFill>
                    <a:srgbClr val="191919"/>
                  </a:solidFill>
                </a:rPr>
                <a:t>If the mean and standard deviation of a distribution are known, the “z-score” of a particular observation, x, is:</a:t>
              </a:r>
            </a:p>
            <a:p>
              <a:pPr eaLnBrk="1" hangingPunct="1">
                <a:defRPr/>
              </a:pPr>
              <a:endParaRPr lang="en-US" sz="2800" b="1">
                <a:solidFill>
                  <a:srgbClr val="191919"/>
                </a:solidFill>
              </a:endParaRPr>
            </a:p>
            <a:p>
              <a:pPr eaLnBrk="1" hangingPunct="1">
                <a:defRPr/>
              </a:pPr>
              <a:endParaRPr lang="en-US">
                <a:solidFill>
                  <a:srgbClr val="191919"/>
                </a:solidFill>
              </a:endParaRPr>
            </a:p>
          </p:txBody>
        </p:sp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976"/>
              <a:ext cx="2389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7"/>
          <p:cNvSpPr>
            <a:spLocks/>
          </p:cNvSpPr>
          <p:nvPr/>
        </p:nvSpPr>
        <p:spPr bwMode="auto">
          <a:xfrm>
            <a:off x="649288" y="3429000"/>
            <a:ext cx="9258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 dirty="0">
                <a:solidFill>
                  <a:srgbClr val="191919"/>
                </a:solidFill>
              </a:rPr>
              <a:t>According to Minitab, the mean test score was ____ while the standard deviation was _____ points.</a:t>
            </a:r>
          </a:p>
        </p:txBody>
      </p:sp>
      <p:sp>
        <p:nvSpPr>
          <p:cNvPr id="14339" name="Rectangle 98"/>
          <p:cNvSpPr>
            <a:spLocks/>
          </p:cNvSpPr>
          <p:nvPr/>
        </p:nvSpPr>
        <p:spPr bwMode="auto">
          <a:xfrm>
            <a:off x="611188" y="4495800"/>
            <a:ext cx="9258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>
                <a:solidFill>
                  <a:srgbClr val="191919"/>
                </a:solidFill>
              </a:rPr>
              <a:t>Julia’s score was above average.  Her standardized z-score is: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191919"/>
              </a:solidFill>
            </a:endParaRPr>
          </a:p>
        </p:txBody>
      </p:sp>
      <p:pic>
        <p:nvPicPr>
          <p:cNvPr id="14340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45100"/>
            <a:ext cx="42195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00"/>
          <p:cNvSpPr>
            <a:spLocks/>
          </p:cNvSpPr>
          <p:nvPr/>
        </p:nvSpPr>
        <p:spPr bwMode="auto">
          <a:xfrm>
            <a:off x="649288" y="6248400"/>
            <a:ext cx="9258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>
                <a:solidFill>
                  <a:srgbClr val="191919"/>
                </a:solidFill>
              </a:rPr>
              <a:t>Julia’s score was almost one full standard deviation above the mean.  What about Kevin: x= 72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191919"/>
              </a:solidFill>
            </a:endParaRPr>
          </a:p>
        </p:txBody>
      </p:sp>
      <p:pic>
        <p:nvPicPr>
          <p:cNvPr id="104" name="Picture 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990600"/>
            <a:ext cx="6618288" cy="2476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07"/>
          <p:cNvSpPr/>
          <p:nvPr/>
        </p:nvSpPr>
        <p:spPr bwMode="auto">
          <a:xfrm>
            <a:off x="4165600" y="5257800"/>
            <a:ext cx="381000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rgbClr val="6C70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Palatino" charset="0"/>
              <a:ea typeface="ヒラギノ角ゴ Pro W3" charset="-128"/>
              <a:sym typeface="Palatino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3708400" y="5791200"/>
            <a:ext cx="762000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rgbClr val="6C70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Palatino" charset="0"/>
              <a:ea typeface="ヒラギノ角ゴ Pro W3" charset="-128"/>
              <a:sym typeface="Palatino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003800" y="5257800"/>
            <a:ext cx="381000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rgbClr val="6C70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Palatino" charset="0"/>
              <a:ea typeface="ヒラギノ角ゴ Pro W3" charset="-128"/>
              <a:sym typeface="Palatino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5689600" y="5257800"/>
            <a:ext cx="381000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rgbClr val="6C70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Palatino" charset="0"/>
              <a:ea typeface="ヒラギノ角ゴ Pro W3" charset="-128"/>
              <a:sym typeface="Palatino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156200" y="5791200"/>
            <a:ext cx="762000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rgbClr val="6C70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Palatino" charset="0"/>
              <a:ea typeface="ヒラギノ角ゴ Pro W3" charset="-128"/>
              <a:sym typeface="Palatino" charset="0"/>
            </a:endParaRPr>
          </a:p>
        </p:txBody>
      </p:sp>
      <p:graphicFrame>
        <p:nvGraphicFramePr>
          <p:cNvPr id="113" name="Group 3"/>
          <p:cNvGraphicFramePr>
            <a:graphicFrameLocks noGrp="1"/>
          </p:cNvGraphicFramePr>
          <p:nvPr/>
        </p:nvGraphicFramePr>
        <p:xfrm>
          <a:off x="584200" y="152400"/>
          <a:ext cx="9205913" cy="1206500"/>
        </p:xfrm>
        <a:graphic>
          <a:graphicData uri="http://schemas.openxmlformats.org/drawingml/2006/table">
            <a:tbl>
              <a:tblPr/>
              <a:tblGrid>
                <a:gridCol w="708025"/>
                <a:gridCol w="708025"/>
                <a:gridCol w="708025"/>
                <a:gridCol w="708025"/>
                <a:gridCol w="708025"/>
                <a:gridCol w="708025"/>
                <a:gridCol w="709613"/>
                <a:gridCol w="708025"/>
                <a:gridCol w="708025"/>
                <a:gridCol w="708025"/>
                <a:gridCol w="708025"/>
                <a:gridCol w="708025"/>
                <a:gridCol w="708025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93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78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67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90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Palatino" charset="0"/>
                        <a:ea typeface="ヒラギノ角ゴ Pro W3" charset="-128"/>
                        <a:cs typeface="ヒラギノ角ゴ Pro W3" charset="-128"/>
                        <a:sym typeface="Palatino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5" name="Rectangle 114"/>
          <p:cNvSpPr/>
          <p:nvPr/>
        </p:nvSpPr>
        <p:spPr bwMode="auto">
          <a:xfrm>
            <a:off x="6451600" y="5486400"/>
            <a:ext cx="685800" cy="381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rgbClr val="6C70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Palatino" charset="0"/>
              <a:ea typeface="ヒラギノ角ゴ Pro W3" charset="-128"/>
              <a:sym typeface="Palatin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20700" y="-342900"/>
            <a:ext cx="9626600" cy="1841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ym typeface="American Typewriter" charset="0"/>
              </a:rPr>
              <a:t>Calculating z-scores</a:t>
            </a:r>
          </a:p>
        </p:txBody>
      </p:sp>
      <p:graphicFrame>
        <p:nvGraphicFramePr>
          <p:cNvPr id="16386" name="Group 2"/>
          <p:cNvGraphicFramePr>
            <a:graphicFrameLocks noGrp="1"/>
          </p:cNvGraphicFramePr>
          <p:nvPr/>
        </p:nvGraphicFramePr>
        <p:xfrm>
          <a:off x="660400" y="1143000"/>
          <a:ext cx="9205913" cy="1206500"/>
        </p:xfrm>
        <a:graphic>
          <a:graphicData uri="http://schemas.openxmlformats.org/drawingml/2006/table">
            <a:tbl>
              <a:tblPr/>
              <a:tblGrid>
                <a:gridCol w="708025"/>
                <a:gridCol w="708025"/>
                <a:gridCol w="708025"/>
                <a:gridCol w="708025"/>
                <a:gridCol w="708025"/>
                <a:gridCol w="708025"/>
                <a:gridCol w="709613"/>
                <a:gridCol w="708025"/>
                <a:gridCol w="708025"/>
                <a:gridCol w="708025"/>
                <a:gridCol w="708025"/>
                <a:gridCol w="708025"/>
                <a:gridCol w="708025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93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78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67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86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90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89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84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82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77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Palatino" charset="0"/>
                          <a:ea typeface="ヒラギノ角ゴ Pro W3" charset="-128"/>
                          <a:cs typeface="ヒラギノ角ゴ Pro W3" charset="-128"/>
                          <a:sym typeface="Palatino" charset="0"/>
                        </a:rPr>
                        <a:t>72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Palatino" charset="0"/>
                        <a:ea typeface="ヒラギノ角ゴ Pro W3" charset="-128"/>
                        <a:cs typeface="ヒラギノ角ゴ Pro W3" charset="-128"/>
                        <a:sym typeface="Palatino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6C70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80" name="Rectangle 96"/>
          <p:cNvSpPr>
            <a:spLocks/>
          </p:cNvSpPr>
          <p:nvPr/>
        </p:nvSpPr>
        <p:spPr bwMode="auto">
          <a:xfrm rot="-5400000">
            <a:off x="315119" y="2932907"/>
            <a:ext cx="3100387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76199" dir="2700000" algn="ctr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6 |  7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7 | </a:t>
            </a:r>
            <a:r>
              <a:rPr lang="en-US" sz="3200" dirty="0">
                <a:solidFill>
                  <a:srgbClr val="0000FF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2</a:t>
            </a: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334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7 | 5777899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8 | </a:t>
            </a:r>
            <a:r>
              <a:rPr lang="en-US" sz="3200" dirty="0">
                <a:solidFill>
                  <a:srgbClr val="008000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0123334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8 | 5</a:t>
            </a:r>
            <a:r>
              <a:rPr lang="en-US" sz="3200" dirty="0">
                <a:solidFill>
                  <a:srgbClr val="FF0000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9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9 | 03</a:t>
            </a:r>
          </a:p>
        </p:txBody>
      </p:sp>
      <p:sp>
        <p:nvSpPr>
          <p:cNvPr id="15408" name="Rectangle 97"/>
          <p:cNvSpPr>
            <a:spLocks/>
          </p:cNvSpPr>
          <p:nvPr/>
        </p:nvSpPr>
        <p:spPr bwMode="auto">
          <a:xfrm>
            <a:off x="3327400" y="2616200"/>
            <a:ext cx="6705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</a:rPr>
              <a:t>Julia</a:t>
            </a:r>
            <a:r>
              <a:rPr lang="en-US" altLang="en-US" sz="3000">
                <a:solidFill>
                  <a:srgbClr val="191919"/>
                </a:solidFill>
              </a:rPr>
              <a:t>: z=(86-80)/6.07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>
                <a:solidFill>
                  <a:srgbClr val="191919"/>
                </a:solidFill>
              </a:rPr>
              <a:t>          z= 0.99       {</a:t>
            </a:r>
            <a:r>
              <a:rPr lang="en-US" altLang="en-US" sz="3000" i="1">
                <a:solidFill>
                  <a:srgbClr val="191919"/>
                </a:solidFill>
              </a:rPr>
              <a:t>above average = +z}</a:t>
            </a:r>
          </a:p>
        </p:txBody>
      </p:sp>
      <p:sp>
        <p:nvSpPr>
          <p:cNvPr id="15409" name="Rectangle 98"/>
          <p:cNvSpPr>
            <a:spLocks/>
          </p:cNvSpPr>
          <p:nvPr/>
        </p:nvSpPr>
        <p:spPr bwMode="auto">
          <a:xfrm>
            <a:off x="3595688" y="3949700"/>
            <a:ext cx="6159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>
                <a:solidFill>
                  <a:srgbClr val="0000FF"/>
                </a:solidFill>
              </a:rPr>
              <a:t>Kevin</a:t>
            </a:r>
            <a:r>
              <a:rPr lang="en-US" altLang="en-US" sz="3000">
                <a:solidFill>
                  <a:srgbClr val="191919"/>
                </a:solidFill>
              </a:rPr>
              <a:t>: z=(72-80)/6.07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>
                <a:solidFill>
                  <a:srgbClr val="191919"/>
                </a:solidFill>
              </a:rPr>
              <a:t>             z= -1.32     </a:t>
            </a:r>
            <a:r>
              <a:rPr lang="en-US" altLang="en-US" sz="2400">
                <a:solidFill>
                  <a:srgbClr val="191919"/>
                </a:solidFill>
              </a:rPr>
              <a:t>{</a:t>
            </a:r>
            <a:r>
              <a:rPr lang="en-US" altLang="en-US" sz="2400" i="1">
                <a:solidFill>
                  <a:srgbClr val="191919"/>
                </a:solidFill>
              </a:rPr>
              <a:t>below average = -z</a:t>
            </a:r>
            <a:r>
              <a:rPr lang="en-US" altLang="en-US" sz="2400">
                <a:solidFill>
                  <a:srgbClr val="191919"/>
                </a:solidFill>
              </a:rPr>
              <a:t>}</a:t>
            </a:r>
          </a:p>
        </p:txBody>
      </p:sp>
      <p:sp>
        <p:nvSpPr>
          <p:cNvPr id="15410" name="Rectangle 99"/>
          <p:cNvSpPr>
            <a:spLocks/>
          </p:cNvSpPr>
          <p:nvPr/>
        </p:nvSpPr>
        <p:spPr bwMode="auto">
          <a:xfrm>
            <a:off x="3595688" y="5372100"/>
            <a:ext cx="6159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>
                <a:solidFill>
                  <a:srgbClr val="008000"/>
                </a:solidFill>
              </a:rPr>
              <a:t>Katie</a:t>
            </a:r>
            <a:r>
              <a:rPr lang="en-US" altLang="en-US" sz="3000">
                <a:solidFill>
                  <a:srgbClr val="191919"/>
                </a:solidFill>
              </a:rPr>
              <a:t>: z=(80-80)/6.07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>
                <a:solidFill>
                  <a:srgbClr val="191919"/>
                </a:solidFill>
              </a:rPr>
              <a:t>           z= 0           {</a:t>
            </a:r>
            <a:r>
              <a:rPr lang="en-US" altLang="en-US" sz="3000" i="1">
                <a:solidFill>
                  <a:srgbClr val="191919"/>
                </a:solidFill>
              </a:rPr>
              <a:t>average z = 0</a:t>
            </a:r>
            <a:r>
              <a:rPr lang="en-US" altLang="en-US" sz="3000">
                <a:solidFill>
                  <a:srgbClr val="191919"/>
                </a:solidFill>
              </a:rPr>
              <a:t>}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4695722" y="4043926"/>
            <a:ext cx="2670277" cy="528074"/>
          </a:xfrm>
          <a:prstGeom prst="rect">
            <a:avLst/>
          </a:prstGeom>
          <a:solidFill>
            <a:srgbClr val="F4E1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4927600" y="4572000"/>
            <a:ext cx="1562100" cy="381000"/>
          </a:xfrm>
          <a:prstGeom prst="rect">
            <a:avLst/>
          </a:prstGeom>
          <a:solidFill>
            <a:srgbClr val="F5E1B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6838950" y="4584700"/>
            <a:ext cx="3124200" cy="457200"/>
          </a:xfrm>
          <a:prstGeom prst="rect">
            <a:avLst/>
          </a:prstGeom>
          <a:solidFill>
            <a:srgbClr val="F5E1B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4622800" y="5448300"/>
            <a:ext cx="2971800" cy="495300"/>
          </a:xfrm>
          <a:prstGeom prst="rect">
            <a:avLst/>
          </a:prstGeom>
          <a:solidFill>
            <a:srgbClr val="EDDBB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4546600" y="5943600"/>
            <a:ext cx="1371600" cy="457200"/>
          </a:xfrm>
          <a:prstGeom prst="rect">
            <a:avLst/>
          </a:prstGeom>
          <a:solidFill>
            <a:srgbClr val="EDDBB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6675438" y="5943600"/>
            <a:ext cx="2595562" cy="457200"/>
          </a:xfrm>
          <a:prstGeom prst="rect">
            <a:avLst/>
          </a:prstGeom>
          <a:solidFill>
            <a:srgbClr val="EDDBB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0" grpId="0" animBg="1" autoUpdateAnimBg="0"/>
      <p:bldP spid="101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45319" y="-622300"/>
            <a:ext cx="9398000" cy="18415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ym typeface="American Typewriter" charset="0"/>
              </a:rPr>
              <a:t>Comparing Scores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5319" y="685800"/>
            <a:ext cx="9537700" cy="3111500"/>
          </a:xfrm>
        </p:spPr>
        <p:txBody>
          <a:bodyPr anchor="t"/>
          <a:lstStyle/>
          <a:p>
            <a:pPr marL="611188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b="1" dirty="0" smtClean="0">
                <a:solidFill>
                  <a:srgbClr val="800000"/>
                </a:solidFill>
              </a:rPr>
              <a:t>Standardized values can be used to compare scores from two different distributions.</a:t>
            </a:r>
            <a:endParaRPr lang="en-US" altLang="en-US" b="1" dirty="0" smtClean="0">
              <a:solidFill>
                <a:srgbClr val="800000"/>
              </a:solidFill>
              <a:ea typeface="ヒラギノ角ゴ Pro W6" pitchFamily="25" charset="-128"/>
            </a:endParaRPr>
          </a:p>
          <a:p>
            <a:pPr marL="1225550" lvl="1" indent="-628650" eaLnBrk="1" hangingPunct="1">
              <a:lnSpc>
                <a:spcPct val="80000"/>
              </a:lnSpc>
              <a:spcBef>
                <a:spcPts val="100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dirty="0" smtClean="0">
                <a:solidFill>
                  <a:srgbClr val="191919"/>
                </a:solidFill>
              </a:rPr>
              <a:t>Statistics Test: mean = 80, </a:t>
            </a:r>
            <a:r>
              <a:rPr lang="en-US" altLang="en-US" dirty="0" err="1" smtClean="0">
                <a:solidFill>
                  <a:srgbClr val="191919"/>
                </a:solidFill>
              </a:rPr>
              <a:t>std</a:t>
            </a:r>
            <a:r>
              <a:rPr lang="en-US" altLang="en-US" dirty="0" smtClean="0">
                <a:solidFill>
                  <a:srgbClr val="191919"/>
                </a:solidFill>
              </a:rPr>
              <a:t> </a:t>
            </a:r>
            <a:r>
              <a:rPr lang="en-US" altLang="en-US" dirty="0" err="1" smtClean="0">
                <a:solidFill>
                  <a:srgbClr val="191919"/>
                </a:solidFill>
              </a:rPr>
              <a:t>dev</a:t>
            </a:r>
            <a:r>
              <a:rPr lang="en-US" altLang="en-US" dirty="0" smtClean="0">
                <a:solidFill>
                  <a:srgbClr val="191919"/>
                </a:solidFill>
              </a:rPr>
              <a:t> = 6.07</a:t>
            </a:r>
          </a:p>
          <a:p>
            <a:pPr marL="1225550" lvl="1" indent="-628650" eaLnBrk="1" hangingPunct="1">
              <a:lnSpc>
                <a:spcPct val="80000"/>
              </a:lnSpc>
              <a:spcBef>
                <a:spcPts val="100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dirty="0" smtClean="0">
                <a:solidFill>
                  <a:srgbClr val="191919"/>
                </a:solidFill>
              </a:rPr>
              <a:t>Chemistry Test: mean = 76, </a:t>
            </a:r>
            <a:r>
              <a:rPr lang="en-US" altLang="en-US" dirty="0" err="1" smtClean="0">
                <a:solidFill>
                  <a:srgbClr val="191919"/>
                </a:solidFill>
              </a:rPr>
              <a:t>std</a:t>
            </a:r>
            <a:r>
              <a:rPr lang="en-US" altLang="en-US" dirty="0" smtClean="0">
                <a:solidFill>
                  <a:srgbClr val="191919"/>
                </a:solidFill>
              </a:rPr>
              <a:t> </a:t>
            </a:r>
            <a:r>
              <a:rPr lang="en-US" altLang="en-US" dirty="0" err="1" smtClean="0">
                <a:solidFill>
                  <a:srgbClr val="191919"/>
                </a:solidFill>
              </a:rPr>
              <a:t>dev</a:t>
            </a:r>
            <a:r>
              <a:rPr lang="en-US" altLang="en-US" dirty="0" smtClean="0">
                <a:solidFill>
                  <a:srgbClr val="191919"/>
                </a:solidFill>
              </a:rPr>
              <a:t> = 4</a:t>
            </a:r>
          </a:p>
          <a:p>
            <a:pPr marL="1225550" lvl="1" indent="-628650" eaLnBrk="1" hangingPunct="1">
              <a:lnSpc>
                <a:spcPct val="80000"/>
              </a:lnSpc>
              <a:spcBef>
                <a:spcPts val="100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dirty="0" smtClean="0">
                <a:solidFill>
                  <a:srgbClr val="191919"/>
                </a:solidFill>
              </a:rPr>
              <a:t>Jenny got an 86 in Statistics and 82 in Chemistry.</a:t>
            </a:r>
          </a:p>
          <a:p>
            <a:pPr marL="1225550" lvl="1" indent="-628650" eaLnBrk="1" hangingPunct="1">
              <a:lnSpc>
                <a:spcPct val="80000"/>
              </a:lnSpc>
              <a:spcBef>
                <a:spcPts val="1000"/>
              </a:spcBef>
              <a:buSzPct val="155000"/>
              <a:buFontTx/>
              <a:buBlip>
                <a:blip r:embed="rId3"/>
              </a:buBlip>
            </a:pPr>
            <a:r>
              <a:rPr lang="en-US" altLang="en-US" dirty="0" smtClean="0">
                <a:solidFill>
                  <a:srgbClr val="191919"/>
                </a:solidFill>
              </a:rPr>
              <a:t>On which test did she perform better?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93800" y="3505200"/>
            <a:ext cx="3149600" cy="2108200"/>
            <a:chOff x="0" y="0"/>
            <a:chExt cx="1984" cy="1328"/>
          </a:xfrm>
        </p:grpSpPr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0" y="0"/>
              <a:ext cx="1984" cy="1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50799" dir="3119993" algn="ctr" rotWithShape="0">
                <a:srgbClr val="808080">
                  <a:alpha val="8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800000"/>
                  </a:solidFill>
                </a:rPr>
                <a:t>Statistics</a:t>
              </a:r>
              <a:endParaRPr lang="en-US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64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488"/>
              <a:ext cx="176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604256" y="3505200"/>
            <a:ext cx="3149600" cy="2108200"/>
            <a:chOff x="0" y="0"/>
            <a:chExt cx="1984" cy="1328"/>
          </a:xfrm>
        </p:grpSpPr>
        <p:sp>
          <p:nvSpPr>
            <p:cNvPr id="17415" name="Rectangle 7"/>
            <p:cNvSpPr>
              <a:spLocks/>
            </p:cNvSpPr>
            <p:nvPr/>
          </p:nvSpPr>
          <p:spPr bwMode="auto">
            <a:xfrm>
              <a:off x="0" y="0"/>
              <a:ext cx="1984" cy="1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dist="50799" dir="3119993" algn="ctr" rotWithShape="0">
                <a:srgbClr val="808080">
                  <a:alpha val="8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800000"/>
                  </a:solidFill>
                </a:rPr>
                <a:t>Chemistry</a:t>
              </a:r>
              <a:endParaRPr lang="en-US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640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488"/>
              <a:ext cx="16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Rectangle 9"/>
          <p:cNvSpPr>
            <a:spLocks/>
          </p:cNvSpPr>
          <p:nvPr/>
        </p:nvSpPr>
        <p:spPr bwMode="auto">
          <a:xfrm>
            <a:off x="445319" y="5837084"/>
            <a:ext cx="93980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3000" b="1" i="1" dirty="0">
                <a:solidFill>
                  <a:srgbClr val="800000"/>
                </a:solidFill>
              </a:rPr>
              <a:t>Although she had a lower </a:t>
            </a:r>
            <a:r>
              <a:rPr lang="en-US" altLang="en-US" sz="3000" b="1" i="1" dirty="0" smtClean="0">
                <a:solidFill>
                  <a:srgbClr val="800000"/>
                </a:solidFill>
              </a:rPr>
              <a:t>score, </a:t>
            </a:r>
            <a:r>
              <a:rPr lang="en-US" altLang="en-US" sz="3000" b="1" i="1" dirty="0">
                <a:solidFill>
                  <a:srgbClr val="800000"/>
                </a:solidFill>
              </a:rPr>
              <a:t>she performed </a:t>
            </a:r>
            <a:r>
              <a:rPr lang="en-US" altLang="en-US" sz="3000" b="1" i="1" u="sng" dirty="0">
                <a:solidFill>
                  <a:srgbClr val="800000"/>
                </a:solidFill>
              </a:rPr>
              <a:t>relatively</a:t>
            </a:r>
            <a:r>
              <a:rPr lang="en-US" altLang="en-US" sz="3000" b="1" i="1" dirty="0">
                <a:solidFill>
                  <a:srgbClr val="800000"/>
                </a:solidFill>
              </a:rPr>
              <a:t> better in Chemistry.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384300" y="4279900"/>
            <a:ext cx="2805113" cy="10541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5B4D2D"/>
              </a:solidFill>
              <a:effectLst/>
              <a:latin typeface="Palatino" charset="0"/>
              <a:ea typeface="ヒラギノ角ゴ Pro W3" charset="-128"/>
              <a:cs typeface="ヒラギノ角ゴ Pro W3" charset="-128"/>
              <a:sym typeface="Palatino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817584" y="4279900"/>
            <a:ext cx="2805113" cy="105410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5B4D2D"/>
              </a:solidFill>
              <a:effectLst/>
              <a:latin typeface="Palatino" charset="0"/>
              <a:ea typeface="ヒラギノ角ゴ Pro W3" charset="-128"/>
              <a:cs typeface="ヒラギノ角ゴ Pro W3" charset="-128"/>
              <a:sym typeface="Palatin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5" autoUpdateAnimBg="0"/>
      <p:bldP spid="174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20700" y="-342900"/>
            <a:ext cx="9588500" cy="1841500"/>
          </a:xfrm>
        </p:spPr>
        <p:txBody>
          <a:bodyPr/>
          <a:lstStyle/>
          <a:p>
            <a:pPr eaLnBrk="1" hangingPunct="1">
              <a:defRPr/>
            </a:pPr>
            <a:r>
              <a:rPr lang="en-US" sz="5100">
                <a:sym typeface="American Typewriter" charset="0"/>
              </a:rPr>
              <a:t>Percentiles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901700"/>
            <a:ext cx="9740900" cy="3949700"/>
          </a:xfrm>
        </p:spPr>
        <p:txBody>
          <a:bodyPr anchor="t"/>
          <a:lstStyle/>
          <a:p>
            <a:pPr marL="611188" eaLnBrk="1" hangingPunct="1"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en-US" smtClean="0">
                <a:solidFill>
                  <a:srgbClr val="000000"/>
                </a:solidFill>
              </a:rPr>
              <a:t>Another measure of relative standing is a </a:t>
            </a:r>
            <a:r>
              <a:rPr lang="en-US" altLang="en-US" b="1" smtClean="0">
                <a:solidFill>
                  <a:srgbClr val="000000"/>
                </a:solidFill>
              </a:rPr>
              <a:t>percentile rank</a:t>
            </a:r>
            <a:r>
              <a:rPr lang="en-US" altLang="en-US" smtClean="0">
                <a:solidFill>
                  <a:srgbClr val="000000"/>
                </a:solidFill>
              </a:rPr>
              <a:t>.</a:t>
            </a:r>
          </a:p>
          <a:p>
            <a:pPr marL="611188" eaLnBrk="1" hangingPunct="1">
              <a:lnSpc>
                <a:spcPct val="80000"/>
              </a:lnSpc>
              <a:spcBef>
                <a:spcPts val="2000"/>
              </a:spcBef>
              <a:buFontTx/>
              <a:buBlip>
                <a:blip r:embed="rId2"/>
              </a:buBlip>
            </a:pPr>
            <a:r>
              <a:rPr lang="en-US" altLang="en-US" b="1" smtClean="0">
                <a:solidFill>
                  <a:srgbClr val="800000"/>
                </a:solidFill>
              </a:rPr>
              <a:t>p</a:t>
            </a:r>
            <a:r>
              <a:rPr lang="en-US" altLang="en-US" b="1" baseline="32000" smtClean="0">
                <a:solidFill>
                  <a:srgbClr val="800000"/>
                </a:solidFill>
              </a:rPr>
              <a:t>th</a:t>
            </a:r>
            <a:r>
              <a:rPr lang="en-US" altLang="en-US" b="1" smtClean="0">
                <a:solidFill>
                  <a:srgbClr val="800000"/>
                </a:solidFill>
              </a:rPr>
              <a:t> percentile</a:t>
            </a:r>
            <a:r>
              <a:rPr lang="en-US" altLang="en-US" smtClean="0">
                <a:solidFill>
                  <a:srgbClr val="000000"/>
                </a:solidFill>
              </a:rPr>
              <a:t>: Value with p % of observations at or below it.</a:t>
            </a:r>
          </a:p>
          <a:p>
            <a:pPr marL="954088" lvl="1" eaLnBrk="1" hangingPunct="1">
              <a:lnSpc>
                <a:spcPct val="80000"/>
              </a:lnSpc>
              <a:spcBef>
                <a:spcPts val="2000"/>
              </a:spcBef>
              <a:buFontTx/>
              <a:buBlip>
                <a:blip r:embed="rId2"/>
              </a:buBlip>
            </a:pPr>
            <a:r>
              <a:rPr lang="en-US" altLang="en-US" smtClean="0">
                <a:solidFill>
                  <a:srgbClr val="000000"/>
                </a:solidFill>
              </a:rPr>
              <a:t>median = 50th percentile  {</a:t>
            </a:r>
            <a:r>
              <a:rPr lang="en-US" altLang="en-US" i="1" smtClean="0">
                <a:solidFill>
                  <a:srgbClr val="000000"/>
                </a:solidFill>
              </a:rPr>
              <a:t>mean=50th %ile if symmetric</a:t>
            </a:r>
            <a:r>
              <a:rPr lang="en-US" altLang="en-US" smtClean="0">
                <a:solidFill>
                  <a:srgbClr val="000000"/>
                </a:solidFill>
              </a:rPr>
              <a:t>}</a:t>
            </a:r>
          </a:p>
          <a:p>
            <a:pPr marL="954088" lvl="1" eaLnBrk="1" hangingPunct="1">
              <a:lnSpc>
                <a:spcPct val="80000"/>
              </a:lnSpc>
              <a:spcBef>
                <a:spcPts val="2000"/>
              </a:spcBef>
              <a:buFontTx/>
              <a:buBlip>
                <a:blip r:embed="rId2"/>
              </a:buBlip>
            </a:pPr>
            <a:r>
              <a:rPr lang="en-US" altLang="en-US" smtClean="0">
                <a:solidFill>
                  <a:srgbClr val="000000"/>
                </a:solidFill>
              </a:rPr>
              <a:t>Q1 = 25th percentile</a:t>
            </a:r>
          </a:p>
          <a:p>
            <a:pPr marL="954088" lvl="1" eaLnBrk="1" hangingPunct="1">
              <a:lnSpc>
                <a:spcPct val="80000"/>
              </a:lnSpc>
              <a:spcBef>
                <a:spcPts val="2000"/>
              </a:spcBef>
              <a:buFontTx/>
              <a:buBlip>
                <a:blip r:embed="rId2"/>
              </a:buBlip>
            </a:pPr>
            <a:r>
              <a:rPr lang="en-US" altLang="en-US" smtClean="0">
                <a:solidFill>
                  <a:srgbClr val="000000"/>
                </a:solidFill>
              </a:rPr>
              <a:t>Q3 = 75th percentile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 rot="-5400000">
            <a:off x="6921500" y="3340100"/>
            <a:ext cx="30988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76199" dir="2700000" algn="ctr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6 |  7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7 | 2334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7 | 5777899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8 | 00123334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8 | 5</a:t>
            </a:r>
            <a:r>
              <a:rPr lang="en-US" sz="3200" dirty="0">
                <a:solidFill>
                  <a:srgbClr val="FF0000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9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Bradley Hand ITC TT-Bold" charset="0"/>
                <a:ea typeface="Bradley Hand ITC TT-Bold" charset="0"/>
                <a:cs typeface="Bradley Hand ITC TT-Bold" charset="0"/>
                <a:sym typeface="Bradley Hand ITC TT-Bold" charset="0"/>
              </a:rPr>
              <a:t>9 | 03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1320800" y="5219700"/>
            <a:ext cx="596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 dirty="0">
                <a:solidFill>
                  <a:srgbClr val="191919"/>
                </a:solidFill>
              </a:rPr>
              <a:t>Jenny got an 86.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 dirty="0">
                <a:solidFill>
                  <a:srgbClr val="191919"/>
                </a:solidFill>
              </a:rPr>
              <a:t>22 of the 25 scores are ≤ 86.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000" dirty="0">
                <a:solidFill>
                  <a:srgbClr val="191919"/>
                </a:solidFill>
              </a:rPr>
              <a:t>Jenny is in the 22/25 = 88th %</a:t>
            </a:r>
            <a:r>
              <a:rPr lang="en-US" altLang="en-US" sz="3000" dirty="0" err="1">
                <a:solidFill>
                  <a:srgbClr val="191919"/>
                </a:solidFill>
              </a:rPr>
              <a:t>ile</a:t>
            </a:r>
            <a:r>
              <a:rPr lang="en-US" altLang="en-US" sz="3000" dirty="0">
                <a:solidFill>
                  <a:srgbClr val="191919"/>
                </a:solidFill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70000" y="5410200"/>
            <a:ext cx="2895600" cy="457200"/>
          </a:xfrm>
          <a:prstGeom prst="rect">
            <a:avLst/>
          </a:prstGeom>
          <a:solidFill>
            <a:srgbClr val="EDDBB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70000" y="5867400"/>
            <a:ext cx="5105400" cy="457200"/>
          </a:xfrm>
          <a:prstGeom prst="rect">
            <a:avLst/>
          </a:prstGeom>
          <a:solidFill>
            <a:srgbClr val="EDDBB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70000" y="6324600"/>
            <a:ext cx="5562600" cy="457200"/>
          </a:xfrm>
          <a:prstGeom prst="rect">
            <a:avLst/>
          </a:prstGeom>
          <a:solidFill>
            <a:srgbClr val="EDDBB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1pPr>
            <a:lvl2pPr marL="742950" indent="-28575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2pPr>
            <a:lvl3pPr marL="11430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3pPr>
            <a:lvl4pPr marL="16002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4pPr>
            <a:lvl5pPr marL="2057400" indent="-228600">
              <a:spcBef>
                <a:spcPts val="2700"/>
              </a:spcBef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5pPr>
            <a:lvl6pPr marL="25146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6pPr>
            <a:lvl7pPr marL="29718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7pPr>
            <a:lvl8pPr marL="34290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8pPr>
            <a:lvl9pPr marL="3886200" indent="-228600" eaLnBrk="0" fontAlgn="base" hangingPunct="0">
              <a:spcBef>
                <a:spcPts val="2700"/>
              </a:spcBef>
              <a:spcAft>
                <a:spcPct val="0"/>
              </a:spcAft>
              <a:buSzPct val="69000"/>
              <a:buChar char="•"/>
              <a:defRPr sz="2800">
                <a:solidFill>
                  <a:srgbClr val="806216"/>
                </a:solidFill>
                <a:latin typeface="Palatino" pitchFamily="25" charset="0"/>
                <a:ea typeface="ヒラギノ角ゴ Pro W3" pitchFamily="25" charset="-128"/>
                <a:sym typeface="Palatino" pitchFamily="25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en-US" sz="3000">
              <a:solidFill>
                <a:srgbClr val="5B4D2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93" y="7010400"/>
            <a:ext cx="93704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Your 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percentile is NOT your score or your % correct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bldLvl="5" autoUpdateAnimBg="0"/>
      <p:bldP spid="18435" grpId="0" animBg="1" autoUpdateAnimBg="0"/>
      <p:bldP spid="18436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Relative Cumulative Frequency Plots (</a:t>
            </a:r>
            <a:r>
              <a:rPr lang="en-US" sz="3600" dirty="0" err="1"/>
              <a:t>Ogives</a:t>
            </a:r>
            <a:r>
              <a:rPr lang="en-US" sz="3600" dirty="0"/>
              <a:t>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2286000"/>
            <a:ext cx="9821332" cy="36406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One way to look at </a:t>
            </a:r>
            <a:r>
              <a:rPr lang="en-US" dirty="0" smtClean="0">
                <a:solidFill>
                  <a:schemeClr val="tx2"/>
                </a:solidFill>
              </a:rPr>
              <a:t>percentiles </a:t>
            </a:r>
            <a:r>
              <a:rPr lang="en-US" dirty="0" smtClean="0">
                <a:solidFill>
                  <a:schemeClr val="tx2"/>
                </a:solidFill>
              </a:rPr>
              <a:t>graphically is to create a </a:t>
            </a:r>
            <a:r>
              <a:rPr lang="en-US" dirty="0">
                <a:solidFill>
                  <a:schemeClr val="tx2"/>
                </a:solidFill>
              </a:rPr>
              <a:t>relative cumulative frequency plot (Ogive).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27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28" y="609600"/>
            <a:ext cx="9821332" cy="2209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Remember the Salary Data?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Suppose </a:t>
            </a:r>
            <a:r>
              <a:rPr lang="en-US" dirty="0">
                <a:solidFill>
                  <a:schemeClr val="tx2"/>
                </a:solidFill>
              </a:rPr>
              <a:t>we want to know the percentile of Statistics majors.  In other words, we want to know what percent of majors </a:t>
            </a:r>
            <a:r>
              <a:rPr lang="en-US" dirty="0" smtClean="0">
                <a:solidFill>
                  <a:schemeClr val="tx2"/>
                </a:solidFill>
              </a:rPr>
              <a:t>make the same or </a:t>
            </a:r>
            <a:r>
              <a:rPr lang="en-US" dirty="0">
                <a:solidFill>
                  <a:schemeClr val="tx2"/>
                </a:solidFill>
              </a:rPr>
              <a:t>less money than Stats majors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60400" y="2438400"/>
            <a:ext cx="4953000" cy="3707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Chemical Engineering       $69,600</a:t>
            </a:r>
          </a:p>
          <a:p>
            <a:pPr marL="0" indent="0">
              <a:buNone/>
            </a:pPr>
            <a:r>
              <a:rPr lang="en-US" sz="2200" dirty="0" smtClean="0"/>
              <a:t>Electrical Engineering	   $65,900</a:t>
            </a:r>
          </a:p>
          <a:p>
            <a:pPr marL="0" indent="0">
              <a:buNone/>
            </a:pPr>
            <a:r>
              <a:rPr lang="en-US" sz="2200" dirty="0" smtClean="0"/>
              <a:t>Computer Science	   $61,600</a:t>
            </a:r>
          </a:p>
          <a:p>
            <a:pPr marL="0" indent="0">
              <a:buNone/>
            </a:pPr>
            <a:r>
              <a:rPr lang="en-US" sz="2200" dirty="0" smtClean="0"/>
              <a:t>Statistics</a:t>
            </a:r>
            <a:r>
              <a:rPr lang="en-US" sz="2200" dirty="0"/>
              <a:t>		   </a:t>
            </a:r>
            <a:r>
              <a:rPr lang="en-US" sz="2200" dirty="0" smtClean="0"/>
              <a:t>$54,900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Economics		   $51, 400</a:t>
            </a:r>
          </a:p>
          <a:p>
            <a:pPr marL="0" indent="0">
              <a:buNone/>
            </a:pPr>
            <a:r>
              <a:rPr lang="en-US" sz="2200" dirty="0"/>
              <a:t>Business Administration  </a:t>
            </a:r>
            <a:r>
              <a:rPr lang="en-US" sz="2200" dirty="0" smtClean="0"/>
              <a:t>  $45,500</a:t>
            </a:r>
          </a:p>
          <a:p>
            <a:pPr marL="0" indent="0">
              <a:buNone/>
            </a:pPr>
            <a:r>
              <a:rPr lang="en-US" sz="2200" dirty="0"/>
              <a:t>Political Science	 </a:t>
            </a:r>
            <a:r>
              <a:rPr lang="en-US" sz="2200" dirty="0" smtClean="0"/>
              <a:t>  $42,800</a:t>
            </a:r>
          </a:p>
          <a:p>
            <a:pPr marL="0" indent="0">
              <a:buNone/>
            </a:pPr>
            <a:r>
              <a:rPr lang="en-US" sz="2200" dirty="0" smtClean="0"/>
              <a:t>Environmental Science	   $42,000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080000" y="2743200"/>
            <a:ext cx="5334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Fashion Design		$41,100</a:t>
            </a:r>
          </a:p>
          <a:p>
            <a:pPr marL="0" indent="0">
              <a:buNone/>
            </a:pPr>
            <a:r>
              <a:rPr lang="en-US" dirty="0" smtClean="0"/>
              <a:t>Communications</a:t>
            </a:r>
            <a:r>
              <a:rPr lang="en-US" dirty="0"/>
              <a:t>	$</a:t>
            </a:r>
            <a:r>
              <a:rPr lang="en-US" dirty="0" smtClean="0"/>
              <a:t>41,000</a:t>
            </a:r>
          </a:p>
          <a:p>
            <a:pPr marL="0" indent="0">
              <a:buNone/>
            </a:pPr>
            <a:r>
              <a:rPr lang="en-US" dirty="0" smtClean="0"/>
              <a:t>Philosophy</a:t>
            </a:r>
            <a:r>
              <a:rPr lang="en-US" dirty="0"/>
              <a:t>	</a:t>
            </a:r>
            <a:r>
              <a:rPr lang="en-US" dirty="0" smtClean="0"/>
              <a:t>	$40,700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Biology		</a:t>
            </a:r>
            <a:r>
              <a:rPr lang="en-US" dirty="0" smtClean="0"/>
              <a:t>	$40,700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Journalism</a:t>
            </a:r>
            <a:r>
              <a:rPr lang="en-US" dirty="0"/>
              <a:t>	</a:t>
            </a:r>
            <a:r>
              <a:rPr lang="en-US" dirty="0" smtClean="0"/>
              <a:t>	$39,000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Graphic Design		$38,400</a:t>
            </a:r>
          </a:p>
          <a:p>
            <a:pPr marL="0" indent="0">
              <a:buNone/>
            </a:pPr>
            <a:r>
              <a:rPr lang="en-US" dirty="0" smtClean="0"/>
              <a:t>Education</a:t>
            </a:r>
            <a:r>
              <a:rPr lang="en-US" dirty="0"/>
              <a:t>	</a:t>
            </a:r>
            <a:r>
              <a:rPr lang="en-US" dirty="0" smtClean="0"/>
              <a:t>	$38,100</a:t>
            </a:r>
          </a:p>
          <a:p>
            <a:pPr marL="0" indent="0">
              <a:buNone/>
            </a:pPr>
            <a:r>
              <a:rPr lang="en-US" dirty="0" smtClean="0"/>
              <a:t>Psychology</a:t>
            </a:r>
            <a:r>
              <a:rPr lang="en-US" dirty="0"/>
              <a:t>		</a:t>
            </a:r>
            <a:r>
              <a:rPr lang="en-US" dirty="0" smtClean="0"/>
              <a:t>$37,300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Social Work		</a:t>
            </a:r>
            <a:r>
              <a:rPr lang="en-US" dirty="0" smtClean="0"/>
              <a:t>$32,800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03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2F2B20"/>
      </a:dk1>
      <a:lt1>
        <a:srgbClr val="D0D4DF"/>
      </a:lt1>
      <a:dk2>
        <a:srgbClr val="000000"/>
      </a:dk2>
      <a:lt2>
        <a:srgbClr val="D9D7BB"/>
      </a:lt2>
      <a:accent1>
        <a:srgbClr val="7C8432"/>
      </a:accent1>
      <a:accent2>
        <a:srgbClr val="333399"/>
      </a:accent2>
      <a:accent3>
        <a:srgbClr val="E4E6EC"/>
      </a:accent3>
      <a:accent4>
        <a:srgbClr val="27231A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merican Typewriter"/>
        <a:ea typeface="ヒラギノ明朝 Pro W3"/>
        <a:cs typeface="ヒラギノ明朝 Pro W3"/>
      </a:majorFont>
      <a:minorFont>
        <a:latin typeface="American Typewriter"/>
        <a:ea typeface="ヒラギノ明朝 Pro W3"/>
        <a:cs typeface="ヒラギノ明朝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5B4D2D"/>
      </a:dk1>
      <a:lt1>
        <a:srgbClr val="F0E8BF"/>
      </a:lt1>
      <a:dk2>
        <a:srgbClr val="000000"/>
      </a:dk2>
      <a:lt2>
        <a:srgbClr val="FFFFFF"/>
      </a:lt2>
      <a:accent1>
        <a:srgbClr val="7C8432"/>
      </a:accent1>
      <a:accent2>
        <a:srgbClr val="333399"/>
      </a:accent2>
      <a:accent3>
        <a:srgbClr val="F6F2DC"/>
      </a:accent3>
      <a:accent4>
        <a:srgbClr val="4C4025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American Typewriter"/>
        <a:ea typeface="ヒラギノ明朝 Pro W3"/>
        <a:cs typeface="ヒラギノ明朝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5B4D2D"/>
      </a:dk1>
      <a:lt1>
        <a:srgbClr val="A4B2D2"/>
      </a:lt1>
      <a:dk2>
        <a:srgbClr val="000000"/>
      </a:dk2>
      <a:lt2>
        <a:srgbClr val="FFFFFF"/>
      </a:lt2>
      <a:accent1>
        <a:srgbClr val="7C8432"/>
      </a:accent1>
      <a:accent2>
        <a:srgbClr val="333399"/>
      </a:accent2>
      <a:accent3>
        <a:srgbClr val="CFD5E5"/>
      </a:accent3>
      <a:accent4>
        <a:srgbClr val="4C4025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American Typewriter"/>
        <a:ea typeface="ヒラギノ明朝 Pro W3"/>
        <a:cs typeface="ヒラギノ明朝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merican Typewriter"/>
        <a:ea typeface="ヒラギノ明朝 Pro W3"/>
        <a:cs typeface="ヒラギノ明朝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5B4D2D"/>
      </a:dk1>
      <a:lt1>
        <a:srgbClr val="A4B2D2"/>
      </a:lt1>
      <a:dk2>
        <a:srgbClr val="000000"/>
      </a:dk2>
      <a:lt2>
        <a:srgbClr val="FFFFFF"/>
      </a:lt2>
      <a:accent1>
        <a:srgbClr val="7C8432"/>
      </a:accent1>
      <a:accent2>
        <a:srgbClr val="333399"/>
      </a:accent2>
      <a:accent3>
        <a:srgbClr val="CFD5E5"/>
      </a:accent3>
      <a:accent4>
        <a:srgbClr val="4C4025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American Typewriter"/>
        <a:ea typeface="ヒラギノ明朝 Pro W3"/>
        <a:cs typeface="ヒラギノ明朝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">
      <a:dk1>
        <a:srgbClr val="5B4D2D"/>
      </a:dk1>
      <a:lt1>
        <a:srgbClr val="A4B2D2"/>
      </a:lt1>
      <a:dk2>
        <a:srgbClr val="000000"/>
      </a:dk2>
      <a:lt2>
        <a:srgbClr val="808080"/>
      </a:lt2>
      <a:accent1>
        <a:srgbClr val="7C8432"/>
      </a:accent1>
      <a:accent2>
        <a:srgbClr val="333399"/>
      </a:accent2>
      <a:accent3>
        <a:srgbClr val="CFD5E5"/>
      </a:accent3>
      <a:accent4>
        <a:srgbClr val="4C4025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merican Typewriter"/>
        <a:ea typeface="ヒラギノ明朝 Pro W3"/>
        <a:cs typeface="ヒラギノ明朝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2F2B20"/>
      </a:dk1>
      <a:lt1>
        <a:srgbClr val="F0E8BF"/>
      </a:lt1>
      <a:dk2>
        <a:srgbClr val="000000"/>
      </a:dk2>
      <a:lt2>
        <a:srgbClr val="D9D7BB"/>
      </a:lt2>
      <a:accent1>
        <a:srgbClr val="7C8432"/>
      </a:accent1>
      <a:accent2>
        <a:srgbClr val="333399"/>
      </a:accent2>
      <a:accent3>
        <a:srgbClr val="F6F2DC"/>
      </a:accent3>
      <a:accent4>
        <a:srgbClr val="27231A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American Typewriter"/>
        <a:ea typeface="ヒラギノ明朝 Pro W3"/>
        <a:cs typeface="ヒラギノ明朝 Pro W3"/>
      </a:majorFont>
      <a:minorFont>
        <a:latin typeface="American Typewriter"/>
        <a:ea typeface="ヒラギノ明朝 Pro W3"/>
        <a:cs typeface="ヒラギノ明朝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ullets">
  <a:themeElements>
    <a:clrScheme name="">
      <a:dk1>
        <a:srgbClr val="5B4D2D"/>
      </a:dk1>
      <a:lt1>
        <a:srgbClr val="A4B2D2"/>
      </a:lt1>
      <a:dk2>
        <a:srgbClr val="000000"/>
      </a:dk2>
      <a:lt2>
        <a:srgbClr val="808080"/>
      </a:lt2>
      <a:accent1>
        <a:srgbClr val="7C8432"/>
      </a:accent1>
      <a:accent2>
        <a:srgbClr val="333399"/>
      </a:accent2>
      <a:accent3>
        <a:srgbClr val="CFD5E5"/>
      </a:accent3>
      <a:accent4>
        <a:srgbClr val="4C4025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American Typewriter"/>
        <a:ea typeface="ヒラギノ明朝 Pro W3"/>
        <a:cs typeface="ヒラギノ明朝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2F2B20"/>
      </a:dk1>
      <a:lt1>
        <a:srgbClr val="D0D4DF"/>
      </a:lt1>
      <a:dk2>
        <a:srgbClr val="000000"/>
      </a:dk2>
      <a:lt2>
        <a:srgbClr val="D9D7BB"/>
      </a:lt2>
      <a:accent1>
        <a:srgbClr val="7C8432"/>
      </a:accent1>
      <a:accent2>
        <a:srgbClr val="333399"/>
      </a:accent2>
      <a:accent3>
        <a:srgbClr val="E4E6EC"/>
      </a:accent3>
      <a:accent4>
        <a:srgbClr val="27231A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American Typewriter"/>
        <a:ea typeface="ヒラギノ明朝 Pro W3"/>
        <a:cs typeface="ヒラギノ明朝 Pro W3"/>
      </a:majorFont>
      <a:minorFont>
        <a:latin typeface="American Typewriter"/>
        <a:ea typeface="ヒラギノ明朝 Pro W3"/>
        <a:cs typeface="ヒラギノ明朝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2F2B20"/>
      </a:dk1>
      <a:lt1>
        <a:srgbClr val="F0E8BF"/>
      </a:lt1>
      <a:dk2>
        <a:srgbClr val="000000"/>
      </a:dk2>
      <a:lt2>
        <a:srgbClr val="D9D7BB"/>
      </a:lt2>
      <a:accent1>
        <a:srgbClr val="7C8432"/>
      </a:accent1>
      <a:accent2>
        <a:srgbClr val="333399"/>
      </a:accent2>
      <a:accent3>
        <a:srgbClr val="F6F2DC"/>
      </a:accent3>
      <a:accent4>
        <a:srgbClr val="27231A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American Typewriter"/>
        <a:ea typeface="ヒラギノ明朝 Pro W3"/>
        <a:cs typeface="ヒラギノ明朝 Pro W3"/>
      </a:majorFont>
      <a:minorFont>
        <a:latin typeface="American Typewriter"/>
        <a:ea typeface="ヒラギノ明朝 Pro W3"/>
        <a:cs typeface="ヒラギノ明朝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5B4D2D"/>
      </a:dk1>
      <a:lt1>
        <a:srgbClr val="A4B2D2"/>
      </a:lt1>
      <a:dk2>
        <a:srgbClr val="000000"/>
      </a:dk2>
      <a:lt2>
        <a:srgbClr val="FFFFFF"/>
      </a:lt2>
      <a:accent1>
        <a:srgbClr val="7C8432"/>
      </a:accent1>
      <a:accent2>
        <a:srgbClr val="333399"/>
      </a:accent2>
      <a:accent3>
        <a:srgbClr val="CFD5E5"/>
      </a:accent3>
      <a:accent4>
        <a:srgbClr val="4C4025"/>
      </a:accent4>
      <a:accent5>
        <a:srgbClr val="BFC2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American Typewriter"/>
        <a:ea typeface="ヒラギノ明朝 Pro W3"/>
        <a:cs typeface="ヒラギノ明朝 Pro W3"/>
      </a:majorFont>
      <a:minorFont>
        <a:latin typeface="Palatino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C8432">
            <a:alpha val="74901"/>
          </a:srgbClr>
        </a:solidFill>
        <a:ln w="25400" cap="flat" cmpd="sng" algn="ctr">
          <a:solidFill>
            <a:srgbClr val="6C703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B4D2D"/>
            </a:solidFill>
            <a:effectLst/>
            <a:latin typeface="Palatino" charset="0"/>
            <a:ea typeface="ヒラギノ角ゴ Pro W3" charset="-128"/>
            <a:cs typeface="ヒラギノ角ゴ Pro W3" charset="-128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1.53290.0"/>
</version>
</file>

<file path=customXml/itemProps1.xml><?xml version="1.0" encoding="utf-8"?>
<ds:datastoreItem xmlns:ds="http://schemas.openxmlformats.org/officeDocument/2006/customXml" ds:itemID="{49526D2A-4879-484C-A01C-7F0AC52679E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11415</TotalTime>
  <Pages>0</Pages>
  <Words>828</Words>
  <Characters>0</Characters>
  <Application>Microsoft Office PowerPoint</Application>
  <PresentationFormat>Custom</PresentationFormat>
  <Lines>0</Lines>
  <Paragraphs>261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Title &amp; Subtitle</vt:lpstr>
      <vt:lpstr>Title &amp; Bullets</vt:lpstr>
      <vt:lpstr>Title - Top</vt:lpstr>
      <vt:lpstr>Blank</vt:lpstr>
      <vt:lpstr>Photo - Horizontal</vt:lpstr>
      <vt:lpstr>Bullets</vt:lpstr>
      <vt:lpstr>Title - Center</vt:lpstr>
      <vt:lpstr>Photo - Vertical</vt:lpstr>
      <vt:lpstr>Title &amp; Bullets - Left</vt:lpstr>
      <vt:lpstr>Title, Bullets &amp; Photo</vt:lpstr>
      <vt:lpstr>Title &amp; Bullets - Right</vt:lpstr>
      <vt:lpstr>Describing Location in a Distribution</vt:lpstr>
      <vt:lpstr>Sample Data</vt:lpstr>
      <vt:lpstr>Standardized Value</vt:lpstr>
      <vt:lpstr>PowerPoint Presentation</vt:lpstr>
      <vt:lpstr>Calculating z-scores</vt:lpstr>
      <vt:lpstr>Comparing Scores</vt:lpstr>
      <vt:lpstr>Percentiles</vt:lpstr>
      <vt:lpstr>Relative Cumulative Frequency Plots (Ogives) </vt:lpstr>
      <vt:lpstr>PowerPoint Presentation</vt:lpstr>
      <vt:lpstr>PowerPoint Presentation</vt:lpstr>
      <vt:lpstr>PowerPoint Presentation</vt:lpstr>
      <vt:lpstr>Heights</vt:lpstr>
      <vt:lpstr>Classwork/Homework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Location in a Distribution</dc:title>
  <dc:creator>Kyle</dc:creator>
  <cp:lastModifiedBy>Ky</cp:lastModifiedBy>
  <cp:revision>17</cp:revision>
  <dcterms:created xsi:type="dcterms:W3CDTF">2011-09-08T00:45:39Z</dcterms:created>
  <dcterms:modified xsi:type="dcterms:W3CDTF">2015-09-08T03:02:41Z</dcterms:modified>
</cp:coreProperties>
</file>