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2"/>
  </p:sldMasterIdLst>
  <p:notesMasterIdLst>
    <p:notesMasterId r:id="rId25"/>
  </p:notesMasterIdLst>
  <p:sldIdLst>
    <p:sldId id="256" r:id="rId3"/>
    <p:sldId id="313" r:id="rId4"/>
    <p:sldId id="314" r:id="rId5"/>
    <p:sldId id="294" r:id="rId6"/>
    <p:sldId id="260" r:id="rId7"/>
    <p:sldId id="292" r:id="rId8"/>
    <p:sldId id="261" r:id="rId9"/>
    <p:sldId id="263" r:id="rId10"/>
    <p:sldId id="297" r:id="rId11"/>
    <p:sldId id="264" r:id="rId12"/>
    <p:sldId id="304" r:id="rId13"/>
    <p:sldId id="266" r:id="rId14"/>
    <p:sldId id="267" r:id="rId15"/>
    <p:sldId id="269" r:id="rId16"/>
    <p:sldId id="305" r:id="rId17"/>
    <p:sldId id="306" r:id="rId18"/>
    <p:sldId id="309" r:id="rId19"/>
    <p:sldId id="315" r:id="rId20"/>
    <p:sldId id="310" r:id="rId21"/>
    <p:sldId id="312" r:id="rId22"/>
    <p:sldId id="289" r:id="rId23"/>
    <p:sldId id="293" r:id="rId24"/>
  </p:sldIdLst>
  <p:sldSz cx="10080625" cy="7559675"/>
  <p:notesSz cx="7772400" cy="10058400"/>
  <p:custDataLst>
    <p:custData r:id="rId1"/>
  </p:custDataLst>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26" charset="0"/>
      <a:defRPr kern="1200">
        <a:solidFill>
          <a:schemeClr val="tx1"/>
        </a:solidFill>
        <a:latin typeface="Arial" charset="0"/>
        <a:ea typeface="Lucida Sans Unicode" pitchFamily="26" charset="-52"/>
        <a:cs typeface="Lucida Sans Unicode" pitchFamily="26" charset="-52"/>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26" charset="0"/>
      <a:defRPr kern="1200">
        <a:solidFill>
          <a:schemeClr val="tx1"/>
        </a:solidFill>
        <a:latin typeface="Arial" charset="0"/>
        <a:ea typeface="Lucida Sans Unicode" pitchFamily="26" charset="-52"/>
        <a:cs typeface="Lucida Sans Unicode" pitchFamily="26" charset="-52"/>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26" charset="0"/>
      <a:defRPr kern="1200">
        <a:solidFill>
          <a:schemeClr val="tx1"/>
        </a:solidFill>
        <a:latin typeface="Arial" charset="0"/>
        <a:ea typeface="Lucida Sans Unicode" pitchFamily="26" charset="-52"/>
        <a:cs typeface="Lucida Sans Unicode" pitchFamily="26" charset="-52"/>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26" charset="0"/>
      <a:defRPr kern="1200">
        <a:solidFill>
          <a:schemeClr val="tx1"/>
        </a:solidFill>
        <a:latin typeface="Arial" charset="0"/>
        <a:ea typeface="Lucida Sans Unicode" pitchFamily="26" charset="-52"/>
        <a:cs typeface="Lucida Sans Unicode" pitchFamily="26" charset="-52"/>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26" charset="0"/>
      <a:defRPr kern="1200">
        <a:solidFill>
          <a:schemeClr val="tx1"/>
        </a:solidFill>
        <a:latin typeface="Arial" charset="0"/>
        <a:ea typeface="Lucida Sans Unicode" pitchFamily="26" charset="-52"/>
        <a:cs typeface="Lucida Sans Unicode" pitchFamily="26" charset="-52"/>
      </a:defRPr>
    </a:lvl5pPr>
    <a:lvl6pPr marL="2286000" algn="l" defTabSz="914400" rtl="0" eaLnBrk="1" latinLnBrk="0" hangingPunct="1">
      <a:defRPr kern="1200">
        <a:solidFill>
          <a:schemeClr val="tx1"/>
        </a:solidFill>
        <a:latin typeface="Arial" charset="0"/>
        <a:ea typeface="Lucida Sans Unicode" pitchFamily="26" charset="-52"/>
        <a:cs typeface="Lucida Sans Unicode" pitchFamily="26" charset="-52"/>
      </a:defRPr>
    </a:lvl6pPr>
    <a:lvl7pPr marL="2743200" algn="l" defTabSz="914400" rtl="0" eaLnBrk="1" latinLnBrk="0" hangingPunct="1">
      <a:defRPr kern="1200">
        <a:solidFill>
          <a:schemeClr val="tx1"/>
        </a:solidFill>
        <a:latin typeface="Arial" charset="0"/>
        <a:ea typeface="Lucida Sans Unicode" pitchFamily="26" charset="-52"/>
        <a:cs typeface="Lucida Sans Unicode" pitchFamily="26" charset="-52"/>
      </a:defRPr>
    </a:lvl7pPr>
    <a:lvl8pPr marL="3200400" algn="l" defTabSz="914400" rtl="0" eaLnBrk="1" latinLnBrk="0" hangingPunct="1">
      <a:defRPr kern="1200">
        <a:solidFill>
          <a:schemeClr val="tx1"/>
        </a:solidFill>
        <a:latin typeface="Arial" charset="0"/>
        <a:ea typeface="Lucida Sans Unicode" pitchFamily="26" charset="-52"/>
        <a:cs typeface="Lucida Sans Unicode" pitchFamily="26" charset="-52"/>
      </a:defRPr>
    </a:lvl8pPr>
    <a:lvl9pPr marL="3657600" algn="l" defTabSz="914400" rtl="0" eaLnBrk="1" latinLnBrk="0" hangingPunct="1">
      <a:defRPr kern="1200">
        <a:solidFill>
          <a:schemeClr val="tx1"/>
        </a:solidFill>
        <a:latin typeface="Arial" charset="0"/>
        <a:ea typeface="Lucida Sans Unicode" pitchFamily="26" charset="-52"/>
        <a:cs typeface="Lucida Sans Unicode" pitchFamily="26" charset="-52"/>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30" autoAdjust="0"/>
    <p:restoredTop sz="94660"/>
  </p:normalViewPr>
  <p:slideViewPr>
    <p:cSldViewPr>
      <p:cViewPr varScale="1">
        <p:scale>
          <a:sx n="79" d="100"/>
          <a:sy n="79" d="100"/>
        </p:scale>
        <p:origin x="-1272"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
          <p:cNvSpPr>
            <a:spLocks noGrp="1" noRot="1" noChangeAspect="1" noChangeArrowheads="1"/>
          </p:cNvSpPr>
          <p:nvPr>
            <p:ph type="sldImg"/>
          </p:nvPr>
        </p:nvSpPr>
        <p:spPr bwMode="auto">
          <a:xfrm>
            <a:off x="1371600" y="763588"/>
            <a:ext cx="5027613"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050" name="Rectangle 2"/>
          <p:cNvSpPr>
            <a:spLocks noGrp="1" noChangeArrowheads="1"/>
          </p:cNvSpPr>
          <p:nvPr>
            <p:ph type="body"/>
          </p:nvPr>
        </p:nvSpPr>
        <p:spPr bwMode="auto">
          <a:xfrm>
            <a:off x="777875" y="4776788"/>
            <a:ext cx="6216650"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2051" name="Rectangle 3"/>
          <p:cNvSpPr>
            <a:spLocks noGrp="1" noChangeArrowheads="1"/>
          </p:cNvSpPr>
          <p:nvPr>
            <p:ph type="hdr"/>
          </p:nvPr>
        </p:nvSpPr>
        <p:spPr bwMode="auto">
          <a:xfrm>
            <a:off x="0"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Lucida Sans Unicode" charset="0"/>
                <a:cs typeface="Lucida Sans Unicode" charset="0"/>
              </a:defRPr>
            </a:lvl1pPr>
          </a:lstStyle>
          <a:p>
            <a:pPr>
              <a:defRPr/>
            </a:pPr>
            <a:endParaRPr lang="en-US"/>
          </a:p>
        </p:txBody>
      </p:sp>
      <p:sp>
        <p:nvSpPr>
          <p:cNvPr id="2052" name="Rectangle 4"/>
          <p:cNvSpPr>
            <a:spLocks noGrp="1" noChangeArrowheads="1"/>
          </p:cNvSpPr>
          <p:nvPr>
            <p:ph type="dt"/>
          </p:nvPr>
        </p:nvSpPr>
        <p:spPr bwMode="auto">
          <a:xfrm>
            <a:off x="4398963"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Lucida Sans Unicode" charset="0"/>
                <a:cs typeface="Lucida Sans Unicode" charset="0"/>
              </a:defRPr>
            </a:lvl1pPr>
          </a:lstStyle>
          <a:p>
            <a:pPr>
              <a:defRPr/>
            </a:pPr>
            <a:endParaRPr lang="en-US"/>
          </a:p>
        </p:txBody>
      </p:sp>
      <p:sp>
        <p:nvSpPr>
          <p:cNvPr id="2053" name="Rectangle 5"/>
          <p:cNvSpPr>
            <a:spLocks noGrp="1" noChangeArrowheads="1"/>
          </p:cNvSpPr>
          <p:nvPr>
            <p:ph type="ftr"/>
          </p:nvPr>
        </p:nvSpPr>
        <p:spPr bwMode="auto">
          <a:xfrm>
            <a:off x="0"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Lucida Sans Unicode" charset="0"/>
                <a:cs typeface="Lucida Sans Unicode" charset="0"/>
              </a:defRPr>
            </a:lvl1pPr>
          </a:lstStyle>
          <a:p>
            <a:pPr>
              <a:defRPr/>
            </a:pPr>
            <a:endParaRPr lang="en-US"/>
          </a:p>
        </p:txBody>
      </p:sp>
      <p:sp>
        <p:nvSpPr>
          <p:cNvPr id="2054" name="Rectangle 6"/>
          <p:cNvSpPr>
            <a:spLocks noGrp="1" noChangeArrowheads="1"/>
          </p:cNvSpPr>
          <p:nvPr>
            <p:ph type="sldNum"/>
          </p:nvPr>
        </p:nvSpPr>
        <p:spPr bwMode="auto">
          <a:xfrm>
            <a:off x="4398963"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26" charset="0"/>
                <a:ea typeface="Lucida Sans Unicode" pitchFamily="26" charset="-52"/>
                <a:cs typeface="Lucida Sans Unicode" pitchFamily="26" charset="-52"/>
              </a:defRPr>
            </a:lvl1pPr>
          </a:lstStyle>
          <a:p>
            <a:pPr>
              <a:defRPr/>
            </a:pPr>
            <a:fld id="{01F0AAD2-66E3-4DB7-98FC-B186AAF68CDE}" type="slidenum">
              <a:rPr lang="en-US"/>
              <a:pPr>
                <a:defRPr/>
              </a:pPr>
              <a:t>‹#›</a:t>
            </a:fld>
            <a:endParaRPr lang="en-US"/>
          </a:p>
        </p:txBody>
      </p:sp>
    </p:spTree>
    <p:extLst>
      <p:ext uri="{BB962C8B-B14F-4D97-AF65-F5344CB8AC3E}">
        <p14:creationId xmlns:p14="http://schemas.microsoft.com/office/powerpoint/2010/main" val="301421968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26" charset="0"/>
      <a:defRPr sz="1200" kern="1200">
        <a:solidFill>
          <a:srgbClr val="000000"/>
        </a:solidFill>
        <a:latin typeface="Times New Roman" pitchFamily="16" charset="0"/>
        <a:ea typeface="ＭＳ Ｐゴシック" pitchFamily="26" charset="-128"/>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26" charset="0"/>
      <a:defRPr sz="1200" kern="1200">
        <a:solidFill>
          <a:srgbClr val="000000"/>
        </a:solidFill>
        <a:latin typeface="Times New Roman" pitchFamily="16" charset="0"/>
        <a:ea typeface="ＭＳ Ｐゴシック" pitchFamily="26"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26" charset="0"/>
      <a:defRPr sz="1200" kern="1200">
        <a:solidFill>
          <a:srgbClr val="000000"/>
        </a:solidFill>
        <a:latin typeface="Times New Roman" pitchFamily="16" charset="0"/>
        <a:ea typeface="ＭＳ Ｐゴシック" pitchFamily="26"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26" charset="0"/>
      <a:defRPr sz="1200" kern="1200">
        <a:solidFill>
          <a:srgbClr val="000000"/>
        </a:solidFill>
        <a:latin typeface="Times New Roman" pitchFamily="16" charset="0"/>
        <a:ea typeface="ＭＳ Ｐゴシック" pitchFamily="26"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26" charset="0"/>
      <a:defRPr sz="1200" kern="1200">
        <a:solidFill>
          <a:srgbClr val="000000"/>
        </a:solidFill>
        <a:latin typeface="Times New Roman" pitchFamily="16" charset="0"/>
        <a:ea typeface="ＭＳ Ｐゴシック" pitchFamily="2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1pPr>
            <a:lvl2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2pPr>
            <a:lvl3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3pPr>
            <a:lvl4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4pPr>
            <a:lvl5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9pPr>
          </a:lstStyle>
          <a:p>
            <a:pPr eaLnBrk="1"/>
            <a:fld id="{12D1C1A3-FE72-4DA2-8714-E3A303FAEF0E}" type="slidenum">
              <a:rPr lang="en-US" altLang="en-US" smtClean="0">
                <a:solidFill>
                  <a:srgbClr val="000000"/>
                </a:solidFill>
                <a:latin typeface="Times New Roman" pitchFamily="26" charset="0"/>
              </a:rPr>
              <a:pPr eaLnBrk="1"/>
              <a:t>1</a:t>
            </a:fld>
            <a:endParaRPr lang="en-US" altLang="en-US" smtClean="0">
              <a:solidFill>
                <a:srgbClr val="000000"/>
              </a:solidFill>
              <a:latin typeface="Times New Roman" pitchFamily="26" charset="0"/>
            </a:endParaRPr>
          </a:p>
        </p:txBody>
      </p:sp>
      <p:sp>
        <p:nvSpPr>
          <p:cNvPr id="2457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p:spPr>
      </p:sp>
      <p:sp>
        <p:nvSpPr>
          <p:cNvPr id="24580" name="Rectangle 2"/>
          <p:cNvSpPr>
            <a:spLocks noGrp="1" noChangeArrowheads="1"/>
          </p:cNvSpPr>
          <p:nvPr>
            <p:ph type="body" idx="1"/>
          </p:nvPr>
        </p:nvSpPr>
        <p:spPr>
          <a:xfrm>
            <a:off x="777875" y="4776788"/>
            <a:ext cx="6218238"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latin typeface="Times New Roman" pitchFamily="26" charset="0"/>
            </a:endParaRPr>
          </a:p>
        </p:txBody>
      </p:sp>
    </p:spTree>
    <p:extLst>
      <p:ext uri="{BB962C8B-B14F-4D97-AF65-F5344CB8AC3E}">
        <p14:creationId xmlns:p14="http://schemas.microsoft.com/office/powerpoint/2010/main" val="883524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1pPr>
            <a:lvl2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2pPr>
            <a:lvl3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3pPr>
            <a:lvl4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4pPr>
            <a:lvl5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9pPr>
          </a:lstStyle>
          <a:p>
            <a:pPr eaLnBrk="1"/>
            <a:fld id="{EF921D04-FF59-4F2F-BC33-7EF4F94EC6E3}" type="slidenum">
              <a:rPr lang="en-US" altLang="en-US" smtClean="0">
                <a:solidFill>
                  <a:srgbClr val="000000"/>
                </a:solidFill>
                <a:latin typeface="Times New Roman" pitchFamily="26" charset="0"/>
              </a:rPr>
              <a:pPr eaLnBrk="1"/>
              <a:t>14</a:t>
            </a:fld>
            <a:endParaRPr lang="en-US" altLang="en-US" smtClean="0">
              <a:solidFill>
                <a:srgbClr val="000000"/>
              </a:solidFill>
              <a:latin typeface="Times New Roman" pitchFamily="26" charset="0"/>
            </a:endParaRPr>
          </a:p>
        </p:txBody>
      </p:sp>
      <p:sp>
        <p:nvSpPr>
          <p:cNvPr id="37891"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p:spPr>
      </p:sp>
      <p:sp>
        <p:nvSpPr>
          <p:cNvPr id="37892" name="Rectangle 2"/>
          <p:cNvSpPr>
            <a:spLocks noGrp="1" noChangeArrowheads="1"/>
          </p:cNvSpPr>
          <p:nvPr>
            <p:ph type="body" idx="1"/>
          </p:nvPr>
        </p:nvSpPr>
        <p:spPr>
          <a:xfrm>
            <a:off x="777875" y="4776788"/>
            <a:ext cx="6218238" cy="4435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latin typeface="Times New Roman" pitchFamily="26" charset="0"/>
            </a:endParaRPr>
          </a:p>
        </p:txBody>
      </p:sp>
    </p:spTree>
    <p:extLst>
      <p:ext uri="{BB962C8B-B14F-4D97-AF65-F5344CB8AC3E}">
        <p14:creationId xmlns:p14="http://schemas.microsoft.com/office/powerpoint/2010/main" val="3293464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1pPr>
            <a:lvl2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2pPr>
            <a:lvl3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3pPr>
            <a:lvl4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4pPr>
            <a:lvl5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9pPr>
          </a:lstStyle>
          <a:p>
            <a:pPr eaLnBrk="1"/>
            <a:fld id="{164E074E-114E-4CB6-ADBE-3C9DE2A230B8}" type="slidenum">
              <a:rPr lang="en-US" altLang="en-US" smtClean="0">
                <a:solidFill>
                  <a:srgbClr val="000000"/>
                </a:solidFill>
                <a:latin typeface="Times New Roman" pitchFamily="26" charset="0"/>
              </a:rPr>
              <a:pPr eaLnBrk="1"/>
              <a:t>21</a:t>
            </a:fld>
            <a:endParaRPr lang="en-US" altLang="en-US" smtClean="0">
              <a:solidFill>
                <a:srgbClr val="000000"/>
              </a:solidFill>
              <a:latin typeface="Times New Roman" pitchFamily="26" charset="0"/>
            </a:endParaRPr>
          </a:p>
        </p:txBody>
      </p:sp>
      <p:sp>
        <p:nvSpPr>
          <p:cNvPr id="40963"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p:spPr>
      </p:sp>
      <p:sp>
        <p:nvSpPr>
          <p:cNvPr id="40964" name="Rectangle 2"/>
          <p:cNvSpPr>
            <a:spLocks noGrp="1" noChangeArrowheads="1"/>
          </p:cNvSpPr>
          <p:nvPr>
            <p:ph type="body" idx="1"/>
          </p:nvPr>
        </p:nvSpPr>
        <p:spPr>
          <a:xfrm>
            <a:off x="777875" y="4776788"/>
            <a:ext cx="6218238" cy="4435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latin typeface="Times New Roman" pitchFamily="26" charset="0"/>
            </a:endParaRPr>
          </a:p>
        </p:txBody>
      </p:sp>
    </p:spTree>
    <p:extLst>
      <p:ext uri="{BB962C8B-B14F-4D97-AF65-F5344CB8AC3E}">
        <p14:creationId xmlns:p14="http://schemas.microsoft.com/office/powerpoint/2010/main" val="2281166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1pPr>
            <a:lvl2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2pPr>
            <a:lvl3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3pPr>
            <a:lvl4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4pPr>
            <a:lvl5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9pPr>
          </a:lstStyle>
          <a:p>
            <a:pPr eaLnBrk="1"/>
            <a:fld id="{5F2357CF-C622-4D06-B277-51B7FA2CB4B4}" type="slidenum">
              <a:rPr lang="en-US" altLang="en-US" smtClean="0">
                <a:solidFill>
                  <a:srgbClr val="000000"/>
                </a:solidFill>
                <a:latin typeface="Times New Roman" pitchFamily="26" charset="0"/>
              </a:rPr>
              <a:pPr eaLnBrk="1"/>
              <a:t>5</a:t>
            </a:fld>
            <a:endParaRPr lang="en-US" altLang="en-US" smtClean="0">
              <a:solidFill>
                <a:srgbClr val="000000"/>
              </a:solidFill>
              <a:latin typeface="Times New Roman" pitchFamily="26" charset="0"/>
            </a:endParaRPr>
          </a:p>
        </p:txBody>
      </p:sp>
      <p:sp>
        <p:nvSpPr>
          <p:cNvPr id="28675"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p:spPr>
      </p:sp>
      <p:sp>
        <p:nvSpPr>
          <p:cNvPr id="28676" name="Rectangle 2"/>
          <p:cNvSpPr>
            <a:spLocks noGrp="1" noChangeArrowheads="1"/>
          </p:cNvSpPr>
          <p:nvPr>
            <p:ph type="body" idx="1"/>
          </p:nvPr>
        </p:nvSpPr>
        <p:spPr>
          <a:xfrm>
            <a:off x="777875" y="4776788"/>
            <a:ext cx="6218238" cy="4435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latin typeface="Times New Roman" pitchFamily="26" charset="0"/>
            </a:endParaRPr>
          </a:p>
        </p:txBody>
      </p:sp>
    </p:spTree>
    <p:extLst>
      <p:ext uri="{BB962C8B-B14F-4D97-AF65-F5344CB8AC3E}">
        <p14:creationId xmlns:p14="http://schemas.microsoft.com/office/powerpoint/2010/main" val="1712619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1pPr>
            <a:lvl2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2pPr>
            <a:lvl3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3pPr>
            <a:lvl4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4pPr>
            <a:lvl5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9pPr>
          </a:lstStyle>
          <a:p>
            <a:pPr eaLnBrk="1"/>
            <a:fld id="{09E3B88B-4DCC-4731-ACAE-8FEBCE8AD620}" type="slidenum">
              <a:rPr lang="en-US" altLang="en-US" smtClean="0">
                <a:solidFill>
                  <a:srgbClr val="000000"/>
                </a:solidFill>
                <a:latin typeface="Times New Roman" pitchFamily="26" charset="0"/>
              </a:rPr>
              <a:pPr eaLnBrk="1"/>
              <a:t>7</a:t>
            </a:fld>
            <a:endParaRPr lang="en-US" altLang="en-US" smtClean="0">
              <a:solidFill>
                <a:srgbClr val="000000"/>
              </a:solidFill>
              <a:latin typeface="Times New Roman" pitchFamily="26" charset="0"/>
            </a:endParaRPr>
          </a:p>
        </p:txBody>
      </p:sp>
      <p:sp>
        <p:nvSpPr>
          <p:cNvPr id="2969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p:spPr>
      </p:sp>
      <p:sp>
        <p:nvSpPr>
          <p:cNvPr id="29700" name="Rectangle 2"/>
          <p:cNvSpPr>
            <a:spLocks noGrp="1" noChangeArrowheads="1"/>
          </p:cNvSpPr>
          <p:nvPr>
            <p:ph type="body" idx="1"/>
          </p:nvPr>
        </p:nvSpPr>
        <p:spPr>
          <a:xfrm>
            <a:off x="777875" y="4776788"/>
            <a:ext cx="6218238" cy="4435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latin typeface="Times New Roman" pitchFamily="26" charset="0"/>
            </a:endParaRPr>
          </a:p>
        </p:txBody>
      </p:sp>
    </p:spTree>
    <p:extLst>
      <p:ext uri="{BB962C8B-B14F-4D97-AF65-F5344CB8AC3E}">
        <p14:creationId xmlns:p14="http://schemas.microsoft.com/office/powerpoint/2010/main" val="2733477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1pPr>
            <a:lvl2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2pPr>
            <a:lvl3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3pPr>
            <a:lvl4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4pPr>
            <a:lvl5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9pPr>
          </a:lstStyle>
          <a:p>
            <a:pPr eaLnBrk="1"/>
            <a:fld id="{9AAB7C94-D9AB-4B32-928C-D8E7A28565C5}" type="slidenum">
              <a:rPr lang="en-US" altLang="en-US" smtClean="0">
                <a:solidFill>
                  <a:srgbClr val="000000"/>
                </a:solidFill>
                <a:latin typeface="Times New Roman" pitchFamily="26" charset="0"/>
              </a:rPr>
              <a:pPr eaLnBrk="1"/>
              <a:t>8</a:t>
            </a:fld>
            <a:endParaRPr lang="en-US" altLang="en-US" smtClean="0">
              <a:solidFill>
                <a:srgbClr val="000000"/>
              </a:solidFill>
              <a:latin typeface="Times New Roman" pitchFamily="26" charset="0"/>
            </a:endParaRPr>
          </a:p>
        </p:txBody>
      </p:sp>
      <p:sp>
        <p:nvSpPr>
          <p:cNvPr id="30723"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p:spPr>
      </p:sp>
      <p:sp>
        <p:nvSpPr>
          <p:cNvPr id="30724" name="Rectangle 2"/>
          <p:cNvSpPr>
            <a:spLocks noGrp="1" noChangeArrowheads="1"/>
          </p:cNvSpPr>
          <p:nvPr>
            <p:ph type="body" idx="1"/>
          </p:nvPr>
        </p:nvSpPr>
        <p:spPr>
          <a:xfrm>
            <a:off x="777875" y="4776788"/>
            <a:ext cx="6218238" cy="4435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latin typeface="Times New Roman" pitchFamily="26" charset="0"/>
            </a:endParaRPr>
          </a:p>
        </p:txBody>
      </p:sp>
    </p:spTree>
    <p:extLst>
      <p:ext uri="{BB962C8B-B14F-4D97-AF65-F5344CB8AC3E}">
        <p14:creationId xmlns:p14="http://schemas.microsoft.com/office/powerpoint/2010/main" val="2305713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1pPr>
            <a:lvl2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2pPr>
            <a:lvl3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3pPr>
            <a:lvl4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4pPr>
            <a:lvl5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9pPr>
          </a:lstStyle>
          <a:p>
            <a:pPr eaLnBrk="1"/>
            <a:fld id="{3E24D770-31CC-4FE5-A35A-03D4829FCB6A}" type="slidenum">
              <a:rPr lang="en-US" altLang="en-US" smtClean="0">
                <a:solidFill>
                  <a:srgbClr val="000000"/>
                </a:solidFill>
                <a:latin typeface="Times New Roman" pitchFamily="26" charset="0"/>
              </a:rPr>
              <a:pPr eaLnBrk="1"/>
              <a:t>9</a:t>
            </a:fld>
            <a:endParaRPr lang="en-US" altLang="en-US" smtClean="0">
              <a:solidFill>
                <a:srgbClr val="000000"/>
              </a:solidFill>
              <a:latin typeface="Times New Roman" pitchFamily="26" charset="0"/>
            </a:endParaRPr>
          </a:p>
        </p:txBody>
      </p:sp>
      <p:sp>
        <p:nvSpPr>
          <p:cNvPr id="33795" name="Rectangle 1"/>
          <p:cNvSpPr>
            <a:spLocks noGrp="1" noRot="1" noChangeAspect="1" noChangeArrowheads="1" noTextEdit="1"/>
          </p:cNvSpPr>
          <p:nvPr>
            <p:ph type="sldImg"/>
          </p:nvPr>
        </p:nvSpPr>
        <p:spPr>
          <a:xfrm>
            <a:off x="1371600" y="763588"/>
            <a:ext cx="5027613" cy="3771900"/>
          </a:xfrm>
          <a:solidFill>
            <a:srgbClr val="FFFFFF"/>
          </a:solidFill>
          <a:ln>
            <a:solidFill>
              <a:srgbClr val="000000"/>
            </a:solidFill>
            <a:miter lim="800000"/>
            <a:headEnd/>
            <a:tailEnd/>
          </a:ln>
        </p:spPr>
      </p:sp>
      <p:sp>
        <p:nvSpPr>
          <p:cNvPr id="33796" name="Rectangle 2"/>
          <p:cNvSpPr>
            <a:spLocks noGrp="1" noChangeArrowheads="1"/>
          </p:cNvSpPr>
          <p:nvPr>
            <p:ph type="body" idx="1"/>
          </p:nvPr>
        </p:nvSpPr>
        <p:spPr>
          <a:xfrm>
            <a:off x="777875" y="4776788"/>
            <a:ext cx="6218238"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latin typeface="Times New Roman" pitchFamily="26" charset="0"/>
            </a:endParaRPr>
          </a:p>
        </p:txBody>
      </p:sp>
    </p:spTree>
    <p:extLst>
      <p:ext uri="{BB962C8B-B14F-4D97-AF65-F5344CB8AC3E}">
        <p14:creationId xmlns:p14="http://schemas.microsoft.com/office/powerpoint/2010/main" val="4242783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1pPr>
            <a:lvl2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2pPr>
            <a:lvl3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3pPr>
            <a:lvl4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4pPr>
            <a:lvl5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9pPr>
          </a:lstStyle>
          <a:p>
            <a:pPr eaLnBrk="1"/>
            <a:fld id="{AB7CC65E-B881-403E-A445-632621608B78}" type="slidenum">
              <a:rPr lang="en-US" altLang="en-US" smtClean="0">
                <a:solidFill>
                  <a:srgbClr val="000000"/>
                </a:solidFill>
                <a:latin typeface="Times New Roman" pitchFamily="26" charset="0"/>
              </a:rPr>
              <a:pPr eaLnBrk="1"/>
              <a:t>10</a:t>
            </a:fld>
            <a:endParaRPr lang="en-US" altLang="en-US" smtClean="0">
              <a:solidFill>
                <a:srgbClr val="000000"/>
              </a:solidFill>
              <a:latin typeface="Times New Roman" pitchFamily="26" charset="0"/>
            </a:endParaRPr>
          </a:p>
        </p:txBody>
      </p:sp>
      <p:sp>
        <p:nvSpPr>
          <p:cNvPr id="3174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p:spPr>
      </p:sp>
      <p:sp>
        <p:nvSpPr>
          <p:cNvPr id="31748" name="Rectangle 2"/>
          <p:cNvSpPr>
            <a:spLocks noGrp="1" noChangeArrowheads="1"/>
          </p:cNvSpPr>
          <p:nvPr>
            <p:ph type="body" idx="1"/>
          </p:nvPr>
        </p:nvSpPr>
        <p:spPr>
          <a:xfrm>
            <a:off x="777875" y="4776788"/>
            <a:ext cx="6218238" cy="4435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latin typeface="Times New Roman" pitchFamily="26" charset="0"/>
            </a:endParaRPr>
          </a:p>
        </p:txBody>
      </p:sp>
    </p:spTree>
    <p:extLst>
      <p:ext uri="{BB962C8B-B14F-4D97-AF65-F5344CB8AC3E}">
        <p14:creationId xmlns:p14="http://schemas.microsoft.com/office/powerpoint/2010/main" val="3026474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1pPr>
            <a:lvl2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2pPr>
            <a:lvl3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3pPr>
            <a:lvl4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4pPr>
            <a:lvl5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9pPr>
          </a:lstStyle>
          <a:p>
            <a:pPr eaLnBrk="1"/>
            <a:fld id="{5A50B643-C35C-4405-83CE-2B5EE218801E}" type="slidenum">
              <a:rPr lang="en-US" altLang="en-US" smtClean="0">
                <a:solidFill>
                  <a:srgbClr val="000000"/>
                </a:solidFill>
                <a:latin typeface="Times New Roman" pitchFamily="26" charset="0"/>
              </a:rPr>
              <a:pPr eaLnBrk="1"/>
              <a:t>11</a:t>
            </a:fld>
            <a:endParaRPr lang="en-US" altLang="en-US" smtClean="0">
              <a:solidFill>
                <a:srgbClr val="000000"/>
              </a:solidFill>
              <a:latin typeface="Times New Roman" pitchFamily="26" charset="0"/>
            </a:endParaRPr>
          </a:p>
        </p:txBody>
      </p:sp>
      <p:sp>
        <p:nvSpPr>
          <p:cNvPr id="32771"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p:spPr>
      </p:sp>
      <p:sp>
        <p:nvSpPr>
          <p:cNvPr id="32772" name="Rectangle 2"/>
          <p:cNvSpPr>
            <a:spLocks noGrp="1" noChangeArrowheads="1"/>
          </p:cNvSpPr>
          <p:nvPr>
            <p:ph type="body" idx="1"/>
          </p:nvPr>
        </p:nvSpPr>
        <p:spPr>
          <a:xfrm>
            <a:off x="777875" y="4776788"/>
            <a:ext cx="6218238" cy="4435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latin typeface="Times New Roman" pitchFamily="26" charset="0"/>
            </a:endParaRPr>
          </a:p>
        </p:txBody>
      </p:sp>
    </p:spTree>
    <p:extLst>
      <p:ext uri="{BB962C8B-B14F-4D97-AF65-F5344CB8AC3E}">
        <p14:creationId xmlns:p14="http://schemas.microsoft.com/office/powerpoint/2010/main" val="571450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1pPr>
            <a:lvl2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2pPr>
            <a:lvl3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3pPr>
            <a:lvl4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4pPr>
            <a:lvl5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9pPr>
          </a:lstStyle>
          <a:p>
            <a:pPr eaLnBrk="1"/>
            <a:fld id="{DC4C1367-BAE0-4696-AAE3-349F4B296CA1}" type="slidenum">
              <a:rPr lang="en-US" altLang="en-US" smtClean="0">
                <a:solidFill>
                  <a:srgbClr val="000000"/>
                </a:solidFill>
                <a:latin typeface="Times New Roman" pitchFamily="26" charset="0"/>
              </a:rPr>
              <a:pPr eaLnBrk="1"/>
              <a:t>12</a:t>
            </a:fld>
            <a:endParaRPr lang="en-US" altLang="en-US" smtClean="0">
              <a:solidFill>
                <a:srgbClr val="000000"/>
              </a:solidFill>
              <a:latin typeface="Times New Roman" pitchFamily="26" charset="0"/>
            </a:endParaRPr>
          </a:p>
        </p:txBody>
      </p:sp>
      <p:sp>
        <p:nvSpPr>
          <p:cNvPr id="348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p:spPr>
      </p:sp>
      <p:sp>
        <p:nvSpPr>
          <p:cNvPr id="34820" name="Rectangle 2"/>
          <p:cNvSpPr>
            <a:spLocks noGrp="1" noChangeArrowheads="1"/>
          </p:cNvSpPr>
          <p:nvPr>
            <p:ph type="body" idx="1"/>
          </p:nvPr>
        </p:nvSpPr>
        <p:spPr>
          <a:xfrm>
            <a:off x="777875" y="4776788"/>
            <a:ext cx="6218238" cy="4435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latin typeface="Times New Roman" pitchFamily="26" charset="0"/>
            </a:endParaRPr>
          </a:p>
        </p:txBody>
      </p:sp>
    </p:spTree>
    <p:extLst>
      <p:ext uri="{BB962C8B-B14F-4D97-AF65-F5344CB8AC3E}">
        <p14:creationId xmlns:p14="http://schemas.microsoft.com/office/powerpoint/2010/main" val="69829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1pPr>
            <a:lvl2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2pPr>
            <a:lvl3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3pPr>
            <a:lvl4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4pPr>
            <a:lvl5pPr eaLnBrk="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Lst>
              <a:defRPr>
                <a:solidFill>
                  <a:schemeClr val="tx1"/>
                </a:solidFill>
                <a:latin typeface="Arial" charset="0"/>
                <a:ea typeface="Lucida Sans Unicode" pitchFamily="26" charset="-52"/>
                <a:cs typeface="Lucida Sans Unicode" pitchFamily="26" charset="-52"/>
              </a:defRPr>
            </a:lvl9pPr>
          </a:lstStyle>
          <a:p>
            <a:pPr eaLnBrk="1"/>
            <a:fld id="{FD2137F2-3E8E-4B00-9880-113891704103}" type="slidenum">
              <a:rPr lang="en-US" altLang="en-US" smtClean="0">
                <a:solidFill>
                  <a:srgbClr val="000000"/>
                </a:solidFill>
                <a:latin typeface="Times New Roman" pitchFamily="26" charset="0"/>
              </a:rPr>
              <a:pPr eaLnBrk="1"/>
              <a:t>13</a:t>
            </a:fld>
            <a:endParaRPr lang="en-US" altLang="en-US" smtClean="0">
              <a:solidFill>
                <a:srgbClr val="000000"/>
              </a:solidFill>
              <a:latin typeface="Times New Roman" pitchFamily="26" charset="0"/>
            </a:endParaRPr>
          </a:p>
        </p:txBody>
      </p:sp>
      <p:sp>
        <p:nvSpPr>
          <p:cNvPr id="35843"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p:spPr>
      </p:sp>
      <p:sp>
        <p:nvSpPr>
          <p:cNvPr id="35844" name="Rectangle 2"/>
          <p:cNvSpPr>
            <a:spLocks noGrp="1" noChangeArrowheads="1"/>
          </p:cNvSpPr>
          <p:nvPr>
            <p:ph type="body" idx="1"/>
          </p:nvPr>
        </p:nvSpPr>
        <p:spPr>
          <a:xfrm>
            <a:off x="777875" y="4776788"/>
            <a:ext cx="6218238" cy="4435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latin typeface="Times New Roman" pitchFamily="26" charset="0"/>
            </a:endParaRPr>
          </a:p>
        </p:txBody>
      </p:sp>
    </p:spTree>
    <p:extLst>
      <p:ext uri="{BB962C8B-B14F-4D97-AF65-F5344CB8AC3E}">
        <p14:creationId xmlns:p14="http://schemas.microsoft.com/office/powerpoint/2010/main" val="944243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592C32D4-A383-445B-8F30-F9A3CD45E2BA}" type="slidenum">
              <a:rPr lang="en-US"/>
              <a:pPr>
                <a:defRPr/>
              </a:pPr>
              <a:t>‹#›</a:t>
            </a:fld>
            <a:endParaRPr lang="en-US"/>
          </a:p>
        </p:txBody>
      </p:sp>
    </p:spTree>
    <p:extLst>
      <p:ext uri="{BB962C8B-B14F-4D97-AF65-F5344CB8AC3E}">
        <p14:creationId xmlns:p14="http://schemas.microsoft.com/office/powerpoint/2010/main" val="2137389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7EA16A60-EFD8-49E3-BB7E-DC62AF2A7E7D}" type="slidenum">
              <a:rPr lang="en-US"/>
              <a:pPr>
                <a:defRPr/>
              </a:pPr>
              <a:t>‹#›</a:t>
            </a:fld>
            <a:endParaRPr lang="en-US"/>
          </a:p>
        </p:txBody>
      </p:sp>
    </p:spTree>
    <p:extLst>
      <p:ext uri="{BB962C8B-B14F-4D97-AF65-F5344CB8AC3E}">
        <p14:creationId xmlns:p14="http://schemas.microsoft.com/office/powerpoint/2010/main" val="3333518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9571D56-11A9-4EDF-9A18-35C698C39DEA}" type="slidenum">
              <a:rPr lang="en-US"/>
              <a:pPr>
                <a:defRPr/>
              </a:pPr>
              <a:t>‹#›</a:t>
            </a:fld>
            <a:endParaRPr lang="en-US"/>
          </a:p>
        </p:txBody>
      </p:sp>
    </p:spTree>
    <p:extLst>
      <p:ext uri="{BB962C8B-B14F-4D97-AF65-F5344CB8AC3E}">
        <p14:creationId xmlns:p14="http://schemas.microsoft.com/office/powerpoint/2010/main" val="1067770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9387" cy="1260475"/>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7E769B77-ECEE-4C11-9620-5C68D610E8BB}" type="slidenum">
              <a:rPr lang="en-US"/>
              <a:pPr>
                <a:defRPr/>
              </a:pPr>
              <a:t>‹#›</a:t>
            </a:fld>
            <a:endParaRPr lang="en-US"/>
          </a:p>
        </p:txBody>
      </p:sp>
    </p:spTree>
    <p:extLst>
      <p:ext uri="{BB962C8B-B14F-4D97-AF65-F5344CB8AC3E}">
        <p14:creationId xmlns:p14="http://schemas.microsoft.com/office/powerpoint/2010/main" val="267492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549D738-79CC-4905-B2CD-420E57E802FC}" type="slidenum">
              <a:rPr lang="en-US"/>
              <a:pPr>
                <a:defRPr/>
              </a:pPr>
              <a:t>‹#›</a:t>
            </a:fld>
            <a:endParaRPr lang="en-US"/>
          </a:p>
        </p:txBody>
      </p:sp>
    </p:spTree>
    <p:extLst>
      <p:ext uri="{BB962C8B-B14F-4D97-AF65-F5344CB8AC3E}">
        <p14:creationId xmlns:p14="http://schemas.microsoft.com/office/powerpoint/2010/main" val="64367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BE04B403-E156-44DD-9281-E2B8BADF3B3B}" type="slidenum">
              <a:rPr lang="en-US"/>
              <a:pPr>
                <a:defRPr/>
              </a:pPr>
              <a:t>‹#›</a:t>
            </a:fld>
            <a:endParaRPr lang="en-US"/>
          </a:p>
        </p:txBody>
      </p:sp>
    </p:spTree>
    <p:extLst>
      <p:ext uri="{BB962C8B-B14F-4D97-AF65-F5344CB8AC3E}">
        <p14:creationId xmlns:p14="http://schemas.microsoft.com/office/powerpoint/2010/main" val="1705688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EE5DF4E4-332E-4BFC-BFB0-D53BFED7237D}" type="slidenum">
              <a:rPr lang="en-US"/>
              <a:pPr>
                <a:defRPr/>
              </a:pPr>
              <a:t>‹#›</a:t>
            </a:fld>
            <a:endParaRPr lang="en-US"/>
          </a:p>
        </p:txBody>
      </p:sp>
    </p:spTree>
    <p:extLst>
      <p:ext uri="{BB962C8B-B14F-4D97-AF65-F5344CB8AC3E}">
        <p14:creationId xmlns:p14="http://schemas.microsoft.com/office/powerpoint/2010/main" val="785153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21E4DA4C-1996-4B33-B02F-720E88A3E7CD}" type="slidenum">
              <a:rPr lang="en-US"/>
              <a:pPr>
                <a:defRPr/>
              </a:pPr>
              <a:t>‹#›</a:t>
            </a:fld>
            <a:endParaRPr lang="en-US"/>
          </a:p>
        </p:txBody>
      </p:sp>
    </p:spTree>
    <p:extLst>
      <p:ext uri="{BB962C8B-B14F-4D97-AF65-F5344CB8AC3E}">
        <p14:creationId xmlns:p14="http://schemas.microsoft.com/office/powerpoint/2010/main" val="366425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C45608FA-5B1E-4887-BA17-3095DE7374FF}" type="slidenum">
              <a:rPr lang="en-US"/>
              <a:pPr>
                <a:defRPr/>
              </a:pPr>
              <a:t>‹#›</a:t>
            </a:fld>
            <a:endParaRPr lang="en-US"/>
          </a:p>
        </p:txBody>
      </p:sp>
    </p:spTree>
    <p:extLst>
      <p:ext uri="{BB962C8B-B14F-4D97-AF65-F5344CB8AC3E}">
        <p14:creationId xmlns:p14="http://schemas.microsoft.com/office/powerpoint/2010/main" val="33750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64EDD864-A170-4CC5-AA5E-844849A5D265}" type="slidenum">
              <a:rPr lang="en-US"/>
              <a:pPr>
                <a:defRPr/>
              </a:pPr>
              <a:t>‹#›</a:t>
            </a:fld>
            <a:endParaRPr lang="en-US"/>
          </a:p>
        </p:txBody>
      </p:sp>
    </p:spTree>
    <p:extLst>
      <p:ext uri="{BB962C8B-B14F-4D97-AF65-F5344CB8AC3E}">
        <p14:creationId xmlns:p14="http://schemas.microsoft.com/office/powerpoint/2010/main" val="3635524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122B8266-10D9-4C08-85FC-2D60AF1792E5}" type="slidenum">
              <a:rPr lang="en-US"/>
              <a:pPr>
                <a:defRPr/>
              </a:pPr>
              <a:t>‹#›</a:t>
            </a:fld>
            <a:endParaRPr lang="en-US"/>
          </a:p>
        </p:txBody>
      </p:sp>
    </p:spTree>
    <p:extLst>
      <p:ext uri="{BB962C8B-B14F-4D97-AF65-F5344CB8AC3E}">
        <p14:creationId xmlns:p14="http://schemas.microsoft.com/office/powerpoint/2010/main" val="3312703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7CC5DE96-4328-48C9-876B-BA4F4A8C1DC3}" type="slidenum">
              <a:rPr lang="en-US"/>
              <a:pPr>
                <a:defRPr/>
              </a:pPr>
              <a:t>‹#›</a:t>
            </a:fld>
            <a:endParaRPr lang="en-US"/>
          </a:p>
        </p:txBody>
      </p:sp>
    </p:spTree>
    <p:extLst>
      <p:ext uri="{BB962C8B-B14F-4D97-AF65-F5344CB8AC3E}">
        <p14:creationId xmlns:p14="http://schemas.microsoft.com/office/powerpoint/2010/main" val="112500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9387"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503238" y="1768475"/>
            <a:ext cx="9069387"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28224"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50323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buFont typeface="Times New Roman" pitchFamily="16" charset="0"/>
              <a:buNone/>
              <a:tabLst>
                <a:tab pos="723900" algn="l"/>
                <a:tab pos="1447800" algn="l"/>
                <a:tab pos="2171700" algn="l"/>
              </a:tabLst>
              <a:defRPr sz="1400">
                <a:solidFill>
                  <a:srgbClr val="000000"/>
                </a:solidFill>
                <a:latin typeface="Times New Roman" pitchFamily="16" charset="0"/>
                <a:ea typeface="+mn-ea"/>
                <a:cs typeface="+mn-cs"/>
              </a:defRPr>
            </a:lvl1pPr>
          </a:lstStyle>
          <a:p>
            <a:pPr>
              <a:defRPr/>
            </a:pPr>
            <a:endParaRPr lang="en-US"/>
          </a:p>
        </p:txBody>
      </p:sp>
      <p:sp>
        <p:nvSpPr>
          <p:cNvPr id="1028" name="Rectangle 4"/>
          <p:cNvSpPr>
            <a:spLocks noGrp="1" noChangeArrowheads="1"/>
          </p:cNvSpPr>
          <p:nvPr>
            <p:ph type="ftr"/>
          </p:nvPr>
        </p:nvSpPr>
        <p:spPr bwMode="auto">
          <a:xfrm>
            <a:off x="3448050" y="6886575"/>
            <a:ext cx="3194050"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n-ea"/>
                <a:cs typeface="+mn-cs"/>
              </a:defRPr>
            </a:lvl1pPr>
          </a:lstStyle>
          <a:p>
            <a:pPr>
              <a:defRPr/>
            </a:pPr>
            <a:endParaRPr lang="en-US"/>
          </a:p>
        </p:txBody>
      </p:sp>
      <p:sp>
        <p:nvSpPr>
          <p:cNvPr id="1029" name="Rectangle 5"/>
          <p:cNvSpPr>
            <a:spLocks noGrp="1" noChangeArrowheads="1"/>
          </p:cNvSpPr>
          <p:nvPr>
            <p:ph type="sldNum"/>
          </p:nvPr>
        </p:nvSpPr>
        <p:spPr bwMode="auto">
          <a:xfrm>
            <a:off x="722788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defRPr sz="1400">
                <a:solidFill>
                  <a:srgbClr val="000000"/>
                </a:solidFill>
                <a:latin typeface="Times New Roman" pitchFamily="26" charset="0"/>
                <a:ea typeface="+mn-ea"/>
                <a:cs typeface="+mn-cs"/>
              </a:defRPr>
            </a:lvl1pPr>
          </a:lstStyle>
          <a:p>
            <a:pPr>
              <a:defRPr/>
            </a:pPr>
            <a:fld id="{C2C142D0-501A-4036-BBDA-7F6F2B8820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26"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26" charset="0"/>
        <a:defRPr sz="4400">
          <a:solidFill>
            <a:srgbClr val="000000"/>
          </a:solidFill>
          <a:latin typeface="Arial" charset="0"/>
          <a:ea typeface="Lucida Sans Unicode" charset="0"/>
          <a:cs typeface="Lucida Sans Unicode"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26" charset="0"/>
        <a:defRPr sz="4400">
          <a:solidFill>
            <a:srgbClr val="000000"/>
          </a:solidFill>
          <a:latin typeface="Arial" charset="0"/>
          <a:ea typeface="Lucida Sans Unicode" charset="0"/>
          <a:cs typeface="Lucida Sans Unicode"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26" charset="0"/>
        <a:defRPr sz="4400">
          <a:solidFill>
            <a:srgbClr val="000000"/>
          </a:solidFill>
          <a:latin typeface="Arial" charset="0"/>
          <a:ea typeface="Lucida Sans Unicode" charset="0"/>
          <a:cs typeface="Lucida Sans Unicode"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26" charset="0"/>
        <a:defRPr sz="4400">
          <a:solidFill>
            <a:srgbClr val="000000"/>
          </a:solidFill>
          <a:latin typeface="Arial" charset="0"/>
          <a:ea typeface="Lucida Sans Unicode" charset="0"/>
          <a:cs typeface="Lucida Sans Unicode"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26" charset="0"/>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26" charset="0"/>
        <a:defRPr sz="28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26" charset="0"/>
        <a:defRPr sz="24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26" charset="0"/>
        <a:defRPr sz="20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26" charset="0"/>
        <a:defRPr sz="2000">
          <a:solidFill>
            <a:srgbClr val="000000"/>
          </a:solidFill>
          <a:latin typeface="+mn-lt"/>
          <a:ea typeface="+mn-ea"/>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5.gif"/></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subTitle"/>
          </p:nvPr>
        </p:nvSpPr>
        <p:spPr>
          <a:xfrm>
            <a:off x="392112" y="350837"/>
            <a:ext cx="9070975" cy="5570537"/>
          </a:xfrm>
        </p:spPr>
        <p:txBody>
          <a:bodyPr tIns="28224"/>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200" dirty="0" smtClean="0"/>
              <a:t>10-2</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200" dirty="0" smtClean="0"/>
              <a:t>Estimating a Population Mean</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200" dirty="0" smtClean="0">
                <a:cs typeface="Arial" charset="0"/>
              </a:rPr>
              <a:t>(σ Unknown)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546" y="4084637"/>
            <a:ext cx="10006013"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503238" y="346075"/>
            <a:ext cx="9070975"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mtClean="0"/>
              <a:t>Finding </a:t>
            </a:r>
            <a:r>
              <a:rPr lang="en-US" altLang="en-US" i="1" smtClean="0"/>
              <a:t>t</a:t>
            </a:r>
            <a:r>
              <a:rPr lang="en-US" altLang="en-US" smtClean="0"/>
              <a:t> with Table C</a:t>
            </a:r>
          </a:p>
        </p:txBody>
      </p:sp>
      <p:sp>
        <p:nvSpPr>
          <p:cNvPr id="12291" name="Rectangle 2"/>
          <p:cNvSpPr>
            <a:spLocks noGrp="1" noChangeArrowheads="1"/>
          </p:cNvSpPr>
          <p:nvPr>
            <p:ph type="subTitle" idx="4294967295"/>
          </p:nvPr>
        </p:nvSpPr>
        <p:spPr>
          <a:xfrm>
            <a:off x="0" y="1189037"/>
            <a:ext cx="3124200" cy="5867400"/>
          </a:xfrm>
        </p:spPr>
        <p:txBody>
          <a:bodyPr anchor="ctr"/>
          <a:lstStyle/>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smtClean="0"/>
              <a:t>Suppose you want to construct a 95% confidence interval for the mean μ of a population based on a SRS of size n=10.  What critical value t should you use?</a:t>
            </a:r>
          </a:p>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dirty="0" smtClean="0"/>
          </a:p>
        </p:txBody>
      </p:sp>
      <p:pic>
        <p:nvPicPr>
          <p:cNvPr id="7" name="Picture 7" descr="http://3.bp.blogspot.com/_5u1UHojRiJk/TEdJJc6of2I/AAAAAAAAAIE/Ai0MW5VgIhg/s1600/t-table.jpg"/>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3246122" y="1265237"/>
            <a:ext cx="6670990" cy="49453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3.bp.blogspot.com/_5u1UHojRiJk/TEdJJc6of2I/AAAAAAAAAIE/Ai0MW5VgIhg/s1600/t-table.jpg"/>
          <p:cNvPicPr>
            <a:picLocks noChangeAspect="1" noChangeArrowheads="1"/>
          </p:cNvPicPr>
          <p:nvPr/>
        </p:nvPicPr>
        <p:blipFill rotWithShape="1">
          <a:blip r:embed="rId3">
            <a:extLst>
              <a:ext uri="{28A0092B-C50C-407E-A947-70E740481C1C}">
                <a14:useLocalDpi xmlns:a14="http://schemas.microsoft.com/office/drawing/2010/main" val="0"/>
              </a:ext>
            </a:extLst>
          </a:blip>
          <a:srcRect t="92863"/>
          <a:stretch/>
        </p:blipFill>
        <p:spPr bwMode="auto">
          <a:xfrm>
            <a:off x="3253518" y="6142037"/>
            <a:ext cx="6670991" cy="7058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420647" y="13953"/>
            <a:ext cx="9070975"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smtClean="0"/>
              <a:t>Finding </a:t>
            </a:r>
            <a:r>
              <a:rPr lang="en-US" altLang="en-US" i="1" dirty="0" smtClean="0"/>
              <a:t>t</a:t>
            </a:r>
            <a:r>
              <a:rPr lang="en-US" altLang="en-US" dirty="0" smtClean="0"/>
              <a:t> with Table C</a:t>
            </a:r>
          </a:p>
        </p:txBody>
      </p:sp>
      <p:sp>
        <p:nvSpPr>
          <p:cNvPr id="13315" name="Rectangle 2"/>
          <p:cNvSpPr>
            <a:spLocks noGrp="1" noChangeArrowheads="1"/>
          </p:cNvSpPr>
          <p:nvPr>
            <p:ph type="subTitle" idx="4294967295"/>
          </p:nvPr>
        </p:nvSpPr>
        <p:spPr>
          <a:xfrm>
            <a:off x="-16962" y="1189037"/>
            <a:ext cx="9840912" cy="2300287"/>
          </a:xfrm>
        </p:spPr>
        <p:txBody>
          <a:bodyPr anchor="ctr"/>
          <a:lstStyle/>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smtClean="0"/>
              <a:t>Suppose you want to construct a 99% confidence interval for the mean μ of a population based on a SRS of size n=34.  What critical value t should you use?</a:t>
            </a:r>
          </a:p>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dirty="0" smtClean="0"/>
          </a:p>
        </p:txBody>
      </p:sp>
      <p:pic>
        <p:nvPicPr>
          <p:cNvPr id="13317"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7122" y="475916"/>
            <a:ext cx="381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4" name="Picture 2" descr="http://3.bp.blogspot.com/_5u1UHojRiJk/TEdJJc6of2I/AAAAAAAAAIE/Ai0MW5VgIhg/s1600/t-table.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t="24518" r="26388" b="69270"/>
          <a:stretch/>
        </p:blipFill>
        <p:spPr bwMode="auto">
          <a:xfrm>
            <a:off x="239712" y="3094037"/>
            <a:ext cx="6629399" cy="8294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3.bp.blogspot.com/_5u1UHojRiJk/TEdJJc6of2I/AAAAAAAAAIE/Ai0MW5VgIhg/s1600/t-table.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t="79443" r="26388"/>
          <a:stretch/>
        </p:blipFill>
        <p:spPr bwMode="auto">
          <a:xfrm>
            <a:off x="239711" y="3824737"/>
            <a:ext cx="6629400" cy="2744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49021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362" name="Rectangle 1"/>
              <p:cNvSpPr>
                <a:spLocks noGrp="1" noChangeArrowheads="1"/>
              </p:cNvSpPr>
              <p:nvPr>
                <p:ph type="title"/>
              </p:nvPr>
            </p:nvSpPr>
            <p:spPr>
              <a:xfrm>
                <a:off x="503238" y="346075"/>
                <a:ext cx="9070975"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smtClean="0"/>
                  <a:t>One sample t interval for </a:t>
                </a:r>
                <a14:m>
                  <m:oMath xmlns:m="http://schemas.openxmlformats.org/officeDocument/2006/math">
                    <m:r>
                      <a:rPr lang="en-US" altLang="en-US" i="1" dirty="0" smtClean="0">
                        <a:latin typeface="Cambria Math"/>
                        <a:ea typeface="Cambria Math"/>
                        <a:cs typeface="Arial" charset="0"/>
                      </a:rPr>
                      <m:t>𝜇</m:t>
                    </m:r>
                  </m:oMath>
                </a14:m>
                <a:endParaRPr lang="en-US" altLang="en-US" dirty="0" smtClean="0">
                  <a:cs typeface="Arial" charset="0"/>
                </a:endParaRPr>
              </a:p>
            </p:txBody>
          </p:sp>
        </mc:Choice>
        <mc:Fallback xmlns="">
          <p:sp>
            <p:nvSpPr>
              <p:cNvPr id="15362" name="Rectangle 1"/>
              <p:cNvSpPr>
                <a:spLocks noGrp="1" noRot="1" noChangeAspect="1" noMove="1" noResize="1" noEditPoints="1" noAdjustHandles="1" noChangeArrowheads="1" noChangeShapeType="1" noTextEdit="1"/>
              </p:cNvSpPr>
              <p:nvPr>
                <p:ph type="title"/>
              </p:nvPr>
            </p:nvSpPr>
            <p:spPr>
              <a:xfrm>
                <a:off x="503238" y="346075"/>
                <a:ext cx="9070975" cy="1171575"/>
              </a:xfrm>
              <a:blipFill rotWithShape="1">
                <a:blip r:embed="rId3"/>
                <a:stretch>
                  <a:fillRect b="-6250"/>
                </a:stretch>
              </a:blipFill>
            </p:spPr>
            <p:txBody>
              <a:bodyPr/>
              <a:lstStyle/>
              <a:p>
                <a:r>
                  <a:rPr lang="en-US">
                    <a:noFill/>
                  </a:rPr>
                  <a:t> </a:t>
                </a:r>
              </a:p>
            </p:txBody>
          </p:sp>
        </mc:Fallback>
      </mc:AlternateContent>
      <p:pic>
        <p:nvPicPr>
          <p:cNvPr id="1536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07312" y="5033526"/>
            <a:ext cx="2029551" cy="202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31312" y="6294437"/>
            <a:ext cx="2651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164740" y="1722437"/>
            <a:ext cx="9915885" cy="407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28224" rIns="0" bIns="0" numCol="1" anchor="ctr" anchorCtr="0" compatLnSpc="1">
            <a:prstTxWarp prst="textNoShape">
              <a:avLst/>
            </a:prstTxWarp>
          </a:bodyPr>
          <a:lst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26" charset="0"/>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26" charset="0"/>
              <a:defRPr sz="28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26" charset="0"/>
              <a:defRPr sz="24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26" charset="0"/>
              <a:defRPr sz="20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26" charset="0"/>
              <a:defRPr sz="2000">
                <a:solidFill>
                  <a:srgbClr val="000000"/>
                </a:solidFill>
                <a:latin typeface="+mn-lt"/>
                <a:ea typeface="+mn-ea"/>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a:lstStyle>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kern="0" dirty="0" smtClean="0"/>
              <a:t>1)Random Sample/Random Assignment</a:t>
            </a:r>
            <a:endParaRPr lang="en-US" altLang="en-US" kern="0" dirty="0" smtClean="0"/>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kern="0" dirty="0" smtClean="0"/>
              <a:t>2) 10% Rule</a:t>
            </a: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kern="0" dirty="0" smtClean="0"/>
              <a:t>3) </a:t>
            </a:r>
            <a:r>
              <a:rPr lang="en-US" altLang="en-US" kern="0" dirty="0" smtClean="0"/>
              <a:t>Large/Counts Normality </a:t>
            </a:r>
            <a:r>
              <a:rPr lang="en-US" altLang="en-US" kern="0" dirty="0" smtClean="0"/>
              <a:t>(if you have the raw data you must draw a boxplot!!!)</a:t>
            </a: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kern="0" dirty="0"/>
              <a:t>	</a:t>
            </a:r>
            <a:r>
              <a:rPr lang="en-US" altLang="en-US" sz="2800" kern="0" dirty="0" smtClean="0"/>
              <a:t>- </a:t>
            </a:r>
            <a:r>
              <a:rPr lang="en-US" altLang="en-US" sz="2800" b="1" i="1" kern="0" dirty="0" smtClean="0"/>
              <a:t>n &lt; 15 </a:t>
            </a:r>
            <a:r>
              <a:rPr lang="en-US" altLang="en-US" sz="2800" i="1" kern="0" dirty="0" smtClean="0"/>
              <a:t>: Use t procedures if data are close to 					   	Normal with </a:t>
            </a:r>
            <a:r>
              <a:rPr lang="en-US" altLang="en-US" sz="2800" b="1" i="1" kern="0" dirty="0" smtClean="0"/>
              <a:t>no outliers</a:t>
            </a:r>
            <a:endParaRPr lang="en-US" altLang="en-US" sz="2800" i="1" kern="0" dirty="0" smtClean="0"/>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2800" i="1" kern="0" dirty="0" smtClean="0"/>
              <a:t>	- </a:t>
            </a:r>
            <a:r>
              <a:rPr lang="en-US" altLang="en-US" sz="2800" b="1" i="1" kern="0" dirty="0" smtClean="0"/>
              <a:t>n ≥ 15 </a:t>
            </a:r>
            <a:r>
              <a:rPr lang="en-US" altLang="en-US" sz="2800" i="1" kern="0" dirty="0" smtClean="0"/>
              <a:t>: Use t procedures except in cases of 					   	outliers of </a:t>
            </a:r>
            <a:r>
              <a:rPr lang="en-US" altLang="en-US" sz="2800" i="1" u="sng" kern="0" dirty="0" smtClean="0"/>
              <a:t>strong</a:t>
            </a:r>
            <a:r>
              <a:rPr lang="en-US" altLang="en-US" sz="2800" i="1" kern="0" dirty="0" smtClean="0"/>
              <a:t> skew</a:t>
            </a: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2800" i="1" kern="0" dirty="0"/>
              <a:t>	</a:t>
            </a:r>
            <a:r>
              <a:rPr lang="en-US" altLang="en-US" sz="2800" i="1" kern="0" dirty="0" smtClean="0"/>
              <a:t>- </a:t>
            </a:r>
            <a:r>
              <a:rPr lang="en-US" altLang="en-US" sz="2800" b="1" i="1" kern="0" dirty="0" smtClean="0"/>
              <a:t>n </a:t>
            </a:r>
            <a:r>
              <a:rPr lang="en-US" altLang="en-US" sz="2800" b="1" i="1" kern="0" dirty="0"/>
              <a:t>≥ </a:t>
            </a:r>
            <a:r>
              <a:rPr lang="en-US" altLang="en-US" sz="2800" b="1" i="1" kern="0" dirty="0" smtClean="0"/>
              <a:t>30 </a:t>
            </a:r>
            <a:r>
              <a:rPr lang="en-US" altLang="en-US" sz="2800" i="1" kern="0" dirty="0" smtClean="0"/>
              <a:t>: Use t-procedures even for clearly skewed 					distributions (cannot have extreme 					       		outliers)</a:t>
            </a:r>
            <a:endParaRPr lang="en-US" altLang="en-US" sz="2800" kern="0" dirty="0" smtClean="0"/>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kern="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386" name="Rectangle 1"/>
              <p:cNvSpPr>
                <a:spLocks noGrp="1" noChangeArrowheads="1"/>
              </p:cNvSpPr>
              <p:nvPr>
                <p:ph type="title"/>
              </p:nvPr>
            </p:nvSpPr>
            <p:spPr>
              <a:xfrm>
                <a:off x="503238" y="346075"/>
                <a:ext cx="9070975"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smtClean="0"/>
                  <a:t>One sample t interval for </a:t>
                </a:r>
                <a14:m>
                  <m:oMath xmlns:m="http://schemas.openxmlformats.org/officeDocument/2006/math">
                    <m:r>
                      <a:rPr lang="en-US" altLang="en-US" i="1" dirty="0" smtClean="0">
                        <a:latin typeface="Cambria Math"/>
                        <a:ea typeface="Cambria Math"/>
                        <a:cs typeface="Arial" charset="0"/>
                      </a:rPr>
                      <m:t>𝜇</m:t>
                    </m:r>
                  </m:oMath>
                </a14:m>
                <a:endParaRPr lang="en-US" altLang="en-US" dirty="0" smtClean="0">
                  <a:cs typeface="Arial" charset="0"/>
                </a:endParaRPr>
              </a:p>
            </p:txBody>
          </p:sp>
        </mc:Choice>
        <mc:Fallback xmlns="">
          <p:sp>
            <p:nvSpPr>
              <p:cNvPr id="16386" name="Rectangle 1"/>
              <p:cNvSpPr>
                <a:spLocks noGrp="1" noRot="1" noChangeAspect="1" noMove="1" noResize="1" noEditPoints="1" noAdjustHandles="1" noChangeArrowheads="1" noChangeShapeType="1" noTextEdit="1"/>
              </p:cNvSpPr>
              <p:nvPr>
                <p:ph type="title"/>
              </p:nvPr>
            </p:nvSpPr>
            <p:spPr>
              <a:xfrm>
                <a:off x="503238" y="346075"/>
                <a:ext cx="9070975" cy="1171575"/>
              </a:xfrm>
              <a:blipFill rotWithShape="1">
                <a:blip r:embed="rId3"/>
                <a:stretch>
                  <a:fillRect b="-6250"/>
                </a:stretch>
              </a:blipFill>
            </p:spPr>
            <p:txBody>
              <a:bodyPr/>
              <a:lstStyle/>
              <a:p>
                <a:r>
                  <a:rPr lang="en-US">
                    <a:noFill/>
                  </a:rPr>
                  <a:t> </a:t>
                </a:r>
              </a:p>
            </p:txBody>
          </p:sp>
        </mc:Fallback>
      </mc:AlternateContent>
      <p:sp>
        <p:nvSpPr>
          <p:cNvPr id="16387" name="Rectangle 2"/>
          <p:cNvSpPr>
            <a:spLocks noGrp="1" noChangeArrowheads="1"/>
          </p:cNvSpPr>
          <p:nvPr>
            <p:ph type="subTitle" idx="4294967295"/>
          </p:nvPr>
        </p:nvSpPr>
        <p:spPr>
          <a:xfrm>
            <a:off x="392112" y="1036637"/>
            <a:ext cx="9070975" cy="3214687"/>
          </a:xfrm>
        </p:spPr>
        <p:txBody>
          <a:bodyPr anchor="ctr"/>
          <a:lstStyle/>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smtClean="0"/>
              <a:t>Let’s use our class data to construct a 95% confidence interval for the true mean</a:t>
            </a:r>
          </a:p>
        </p:txBody>
      </p:sp>
      <p:pic>
        <p:nvPicPr>
          <p:cNvPr id="16388"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9625" y="7058025"/>
            <a:ext cx="381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503238" y="346075"/>
            <a:ext cx="9070975"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mtClean="0"/>
              <a:t>One sample t interval for </a:t>
            </a:r>
            <a:r>
              <a:rPr lang="en-US" altLang="en-US" smtClean="0">
                <a:cs typeface="Arial" charset="0"/>
              </a:rPr>
              <a:t>mu</a:t>
            </a:r>
          </a:p>
        </p:txBody>
      </p:sp>
      <p:sp>
        <p:nvSpPr>
          <p:cNvPr id="18435" name="Rectangle 2"/>
          <p:cNvSpPr>
            <a:spLocks noGrp="1" noChangeArrowheads="1"/>
          </p:cNvSpPr>
          <p:nvPr>
            <p:ph type="subTitle" idx="4294967295"/>
          </p:nvPr>
        </p:nvSpPr>
        <p:spPr>
          <a:xfrm>
            <a:off x="495299" y="1798637"/>
            <a:ext cx="9070975" cy="827087"/>
          </a:xfrm>
        </p:spPr>
        <p:txBody>
          <a:bodyPr anchor="ctr"/>
          <a:lstStyle/>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smtClean="0"/>
              <a:t>Step 1: STATE</a:t>
            </a:r>
          </a:p>
        </p:txBody>
      </p:sp>
      <p:sp>
        <p:nvSpPr>
          <p:cNvPr id="16388" name="Text Box 4"/>
          <p:cNvSpPr txBox="1">
            <a:spLocks noChangeArrowheads="1"/>
          </p:cNvSpPr>
          <p:nvPr/>
        </p:nvSpPr>
        <p:spPr bwMode="auto">
          <a:xfrm>
            <a:off x="487361" y="2366961"/>
            <a:ext cx="9070975"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8224" rIns="0" bIns="0" anchor="ct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9pPr>
          </a:lstStyle>
          <a:p>
            <a:pPr algn="ctr" eaLnBrk="1"/>
            <a:r>
              <a:rPr lang="en-US" altLang="en-US" sz="3200" dirty="0">
                <a:solidFill>
                  <a:srgbClr val="000000"/>
                </a:solidFill>
              </a:rPr>
              <a:t>Step 2: </a:t>
            </a:r>
            <a:r>
              <a:rPr lang="en-US" altLang="en-US" sz="3200" dirty="0" smtClean="0">
                <a:solidFill>
                  <a:srgbClr val="000000"/>
                </a:solidFill>
              </a:rPr>
              <a:t>PLAN</a:t>
            </a:r>
            <a:endParaRPr lang="en-US" altLang="en-US" sz="3200" dirty="0">
              <a:solidFill>
                <a:srgbClr val="000000"/>
              </a:solidFill>
            </a:endParaRPr>
          </a:p>
        </p:txBody>
      </p:sp>
      <p:sp>
        <p:nvSpPr>
          <p:cNvPr id="16389" name="Text Box 5"/>
          <p:cNvSpPr txBox="1">
            <a:spLocks noChangeArrowheads="1"/>
          </p:cNvSpPr>
          <p:nvPr/>
        </p:nvSpPr>
        <p:spPr bwMode="auto">
          <a:xfrm>
            <a:off x="496886" y="2976561"/>
            <a:ext cx="907097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8224" rIns="0" bIns="0" anchor="ct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9pPr>
          </a:lstStyle>
          <a:p>
            <a:pPr algn="ctr" eaLnBrk="1"/>
            <a:r>
              <a:rPr lang="en-US" altLang="en-US" sz="3200" dirty="0">
                <a:solidFill>
                  <a:srgbClr val="000000"/>
                </a:solidFill>
              </a:rPr>
              <a:t>Step </a:t>
            </a:r>
            <a:r>
              <a:rPr lang="en-US" altLang="en-US" sz="3200" dirty="0" smtClean="0">
                <a:solidFill>
                  <a:srgbClr val="000000"/>
                </a:solidFill>
              </a:rPr>
              <a:t>3: DO</a:t>
            </a:r>
            <a:endParaRPr lang="en-US" altLang="en-US" sz="3200" dirty="0">
              <a:solidFill>
                <a:srgbClr val="000000"/>
              </a:solidFill>
            </a:endParaRPr>
          </a:p>
        </p:txBody>
      </p:sp>
      <p:pic>
        <p:nvPicPr>
          <p:cNvPr id="1843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5913" y="503238"/>
            <a:ext cx="2286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605629" y="3586161"/>
            <a:ext cx="907097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8224" rIns="0" bIns="0" anchor="ct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9pPr>
          </a:lstStyle>
          <a:p>
            <a:pPr algn="ctr" eaLnBrk="1"/>
            <a:r>
              <a:rPr lang="en-US" altLang="en-US" sz="3200" dirty="0">
                <a:solidFill>
                  <a:srgbClr val="000000"/>
                </a:solidFill>
              </a:rPr>
              <a:t>Step </a:t>
            </a:r>
            <a:r>
              <a:rPr lang="en-US" altLang="en-US" sz="3200" dirty="0" smtClean="0">
                <a:solidFill>
                  <a:srgbClr val="000000"/>
                </a:solidFill>
              </a:rPr>
              <a:t>4: CONCLUDE</a:t>
            </a:r>
            <a:endParaRPr lang="en-US" altLang="en-US" sz="3200"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63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2132" y="505159"/>
            <a:ext cx="9834980" cy="4987925"/>
          </a:xfrm>
        </p:spPr>
        <p:txBody>
          <a:bodyPr/>
          <a:lstStyle/>
          <a:p>
            <a:r>
              <a:rPr lang="en-US" b="1" dirty="0" smtClean="0"/>
              <a:t>State: </a:t>
            </a:r>
            <a:r>
              <a:rPr lang="en-US" dirty="0" smtClean="0"/>
              <a:t>We are estimating ________, the true mean    			________________________________</a:t>
            </a:r>
          </a:p>
          <a:p>
            <a:r>
              <a:rPr lang="en-US" dirty="0" smtClean="0"/>
              <a:t>			______________________________. </a:t>
            </a:r>
          </a:p>
          <a:p>
            <a:r>
              <a:rPr lang="en-US" b="1" dirty="0" smtClean="0"/>
              <a:t>Plan:</a:t>
            </a:r>
          </a:p>
          <a:p>
            <a:r>
              <a:rPr lang="en-US" dirty="0"/>
              <a:t>	</a:t>
            </a:r>
            <a:r>
              <a:rPr lang="en-US" dirty="0" smtClean="0"/>
              <a:t>Procedure:</a:t>
            </a:r>
          </a:p>
          <a:p>
            <a:r>
              <a:rPr lang="en-US" dirty="0"/>
              <a:t>	</a:t>
            </a:r>
            <a:r>
              <a:rPr lang="en-US" dirty="0" smtClean="0"/>
              <a:t>Conditions:   1)</a:t>
            </a:r>
          </a:p>
          <a:p>
            <a:r>
              <a:rPr lang="en-US" dirty="0"/>
              <a:t>	</a:t>
            </a:r>
            <a:r>
              <a:rPr lang="en-US" dirty="0" smtClean="0"/>
              <a:t>						2)</a:t>
            </a:r>
          </a:p>
          <a:p>
            <a:endParaRPr lang="en-US" dirty="0" smtClean="0"/>
          </a:p>
          <a:p>
            <a:r>
              <a:rPr lang="en-US" dirty="0"/>
              <a:t>	</a:t>
            </a:r>
            <a:r>
              <a:rPr lang="en-US" dirty="0" smtClean="0"/>
              <a:t>						3)</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61971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2132" y="505159"/>
            <a:ext cx="9069387" cy="6246478"/>
          </a:xfrm>
        </p:spPr>
        <p:txBody>
          <a:bodyPr/>
          <a:lstStyle/>
          <a:p>
            <a:r>
              <a:rPr lang="en-US" b="1" dirty="0" smtClean="0"/>
              <a:t>DO:</a:t>
            </a:r>
          </a:p>
          <a:p>
            <a:endParaRPr lang="en-US" dirty="0" smtClean="0"/>
          </a:p>
          <a:p>
            <a:endParaRPr lang="en-US" dirty="0" smtClean="0"/>
          </a:p>
          <a:p>
            <a:endParaRPr lang="en-US" dirty="0"/>
          </a:p>
          <a:p>
            <a:endParaRPr lang="en-US" dirty="0" smtClean="0"/>
          </a:p>
          <a:p>
            <a:endParaRPr lang="en-US" dirty="0"/>
          </a:p>
          <a:p>
            <a:r>
              <a:rPr lang="en-US" b="1" dirty="0" smtClean="0"/>
              <a:t>CONCLUDE: </a:t>
            </a:r>
            <a:r>
              <a:rPr lang="en-US" dirty="0" smtClean="0"/>
              <a:t>We are 95% confident that the true mean</a:t>
            </a:r>
            <a:endParaRPr lang="en-US" b="1"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054172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Paired t-procedures</a:t>
            </a:r>
            <a:endParaRPr lang="en-US" dirty="0"/>
          </a:p>
        </p:txBody>
      </p:sp>
      <p:sp>
        <p:nvSpPr>
          <p:cNvPr id="3" name="Content Placeholder 2"/>
          <p:cNvSpPr>
            <a:spLocks noGrp="1"/>
          </p:cNvSpPr>
          <p:nvPr>
            <p:ph idx="1"/>
          </p:nvPr>
        </p:nvSpPr>
        <p:spPr>
          <a:xfrm>
            <a:off x="468312" y="1265237"/>
            <a:ext cx="9069387" cy="4987925"/>
          </a:xfrm>
        </p:spPr>
        <p:txBody>
          <a:bodyPr/>
          <a:lstStyle/>
          <a:p>
            <a:r>
              <a:rPr lang="en-US" sz="2800" dirty="0"/>
              <a:t>To compare the responses of the two treatments in a matched pairs design or before and </a:t>
            </a:r>
            <a:r>
              <a:rPr lang="en-US" sz="2800" dirty="0" smtClean="0"/>
              <a:t>after </a:t>
            </a:r>
            <a:r>
              <a:rPr lang="en-US" sz="2800" dirty="0"/>
              <a:t>measurements on the same subjects, apply the one sample t procedures to the </a:t>
            </a:r>
            <a:r>
              <a:rPr lang="en-US" sz="2800" b="1" dirty="0" smtClean="0"/>
              <a:t>differences</a:t>
            </a:r>
            <a:r>
              <a:rPr lang="en-US" sz="2800" dirty="0" smtClean="0"/>
              <a:t> </a:t>
            </a:r>
            <a:r>
              <a:rPr lang="en-US" sz="2800" dirty="0"/>
              <a:t>observed between the pairs. </a:t>
            </a:r>
          </a:p>
          <a:p>
            <a:r>
              <a:rPr lang="en-US" sz="2800" dirty="0"/>
              <a:t> • µ</a:t>
            </a:r>
            <a:r>
              <a:rPr lang="en-US" sz="2800" baseline="-25000" dirty="0"/>
              <a:t>diff</a:t>
            </a:r>
            <a:r>
              <a:rPr lang="en-US" sz="2800" dirty="0" smtClean="0"/>
              <a:t> </a:t>
            </a:r>
            <a:r>
              <a:rPr lang="en-US" sz="2800" dirty="0"/>
              <a:t>= the mean difference between each </a:t>
            </a:r>
            <a:r>
              <a:rPr lang="en-US" sz="2800" dirty="0" smtClean="0"/>
              <a:t>pair </a:t>
            </a:r>
          </a:p>
          <a:p>
            <a:r>
              <a:rPr lang="en-US" sz="2800" dirty="0" smtClean="0"/>
              <a:t>Ex) Mrs. </a:t>
            </a:r>
            <a:r>
              <a:rPr lang="en-US" sz="2800" dirty="0" err="1" smtClean="0"/>
              <a:t>Skaff</a:t>
            </a:r>
            <a:r>
              <a:rPr lang="en-US" sz="2800" dirty="0" smtClean="0"/>
              <a:t> gave a new study tool to her students to see if it would improve their test scores. She matched students based on current grade and randomly gave one student in each pair the study tool.  </a:t>
            </a:r>
            <a:endParaRPr lang="en-US" sz="2800" dirty="0"/>
          </a:p>
          <a:p>
            <a:endParaRPr lang="en-US" dirty="0"/>
          </a:p>
        </p:txBody>
      </p:sp>
    </p:spTree>
    <p:extLst>
      <p:ext uri="{BB962C8B-B14F-4D97-AF65-F5344CB8AC3E}">
        <p14:creationId xmlns:p14="http://schemas.microsoft.com/office/powerpoint/2010/main" val="2497849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1" y="-136495"/>
            <a:ext cx="9069387" cy="1260475"/>
          </a:xfrm>
        </p:spPr>
        <p:txBody>
          <a:bodyPr/>
          <a:lstStyle/>
          <a:p>
            <a:r>
              <a:rPr lang="en-US" dirty="0" smtClean="0"/>
              <a:t>Paired t-procedures</a:t>
            </a:r>
            <a:endParaRPr lang="en-US" dirty="0"/>
          </a:p>
        </p:txBody>
      </p:sp>
      <p:sp>
        <p:nvSpPr>
          <p:cNvPr id="3" name="Content Placeholder 2"/>
          <p:cNvSpPr>
            <a:spLocks noGrp="1"/>
          </p:cNvSpPr>
          <p:nvPr>
            <p:ph idx="1"/>
          </p:nvPr>
        </p:nvSpPr>
        <p:spPr>
          <a:xfrm>
            <a:off x="287336" y="709855"/>
            <a:ext cx="9069387" cy="4987925"/>
          </a:xfrm>
        </p:spPr>
        <p:txBody>
          <a:bodyPr/>
          <a:lstStyle/>
          <a:p>
            <a:r>
              <a:rPr lang="en-US" sz="2400" dirty="0" smtClean="0"/>
              <a:t>• µ</a:t>
            </a:r>
            <a:r>
              <a:rPr lang="en-US" sz="2400" baseline="-25000" dirty="0" smtClean="0"/>
              <a:t>diff</a:t>
            </a:r>
            <a:r>
              <a:rPr lang="en-US" sz="2400" dirty="0" smtClean="0"/>
              <a:t> </a:t>
            </a:r>
            <a:r>
              <a:rPr lang="en-US" sz="2400" dirty="0"/>
              <a:t>= the mean difference </a:t>
            </a:r>
            <a:r>
              <a:rPr lang="en-US" sz="2400" dirty="0" smtClean="0"/>
              <a:t>in student grades (given a study tool – not given a study tool). </a:t>
            </a:r>
          </a:p>
          <a:p>
            <a:r>
              <a:rPr lang="en-US" sz="1800" dirty="0" smtClean="0"/>
              <a:t>Ex) Mrs. </a:t>
            </a:r>
            <a:r>
              <a:rPr lang="en-US" sz="1800" dirty="0" err="1" smtClean="0"/>
              <a:t>Skaff</a:t>
            </a:r>
            <a:r>
              <a:rPr lang="en-US" sz="1800" dirty="0" smtClean="0"/>
              <a:t> gave a new study tool to her students to see if it would improve their test scores. She matched students based on current grade and randomly gave one student in each pair the study tool.  She wants to know if the study tool improved test scores. </a:t>
            </a:r>
          </a:p>
          <a:p>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268269276"/>
              </p:ext>
            </p:extLst>
          </p:nvPr>
        </p:nvGraphicFramePr>
        <p:xfrm>
          <a:off x="2282824" y="2713037"/>
          <a:ext cx="6604000" cy="731520"/>
        </p:xfrm>
        <a:graphic>
          <a:graphicData uri="http://schemas.openxmlformats.org/drawingml/2006/table">
            <a:tbl>
              <a:tblPr firstRow="1" bandRow="1">
                <a:tableStyleId>{8799B23B-EC83-4686-B30A-512413B5E67A}</a:tableStyleId>
              </a:tblPr>
              <a:tblGrid>
                <a:gridCol w="678180"/>
                <a:gridCol w="678180"/>
                <a:gridCol w="678180"/>
                <a:gridCol w="678180"/>
                <a:gridCol w="678180"/>
                <a:gridCol w="678180"/>
                <a:gridCol w="678180"/>
                <a:gridCol w="678180"/>
                <a:gridCol w="500380"/>
                <a:gridCol w="678180"/>
              </a:tblGrid>
              <a:tr h="355600">
                <a:tc>
                  <a:txBody>
                    <a:bodyPr/>
                    <a:lstStyle/>
                    <a:p>
                      <a:r>
                        <a:rPr lang="en-US" dirty="0" smtClean="0"/>
                        <a:t>92</a:t>
                      </a:r>
                      <a:endParaRPr lang="en-US" dirty="0"/>
                    </a:p>
                  </a:txBody>
                  <a:tcPr/>
                </a:tc>
                <a:tc>
                  <a:txBody>
                    <a:bodyPr/>
                    <a:lstStyle/>
                    <a:p>
                      <a:r>
                        <a:rPr lang="en-US" dirty="0" smtClean="0"/>
                        <a:t>73</a:t>
                      </a:r>
                      <a:endParaRPr lang="en-US" dirty="0"/>
                    </a:p>
                  </a:txBody>
                  <a:tcPr/>
                </a:tc>
                <a:tc>
                  <a:txBody>
                    <a:bodyPr/>
                    <a:lstStyle/>
                    <a:p>
                      <a:r>
                        <a:rPr lang="en-US" dirty="0" smtClean="0"/>
                        <a:t>81</a:t>
                      </a:r>
                      <a:endParaRPr lang="en-US" dirty="0"/>
                    </a:p>
                  </a:txBody>
                  <a:tcPr/>
                </a:tc>
                <a:tc>
                  <a:txBody>
                    <a:bodyPr/>
                    <a:lstStyle/>
                    <a:p>
                      <a:r>
                        <a:rPr lang="en-US" dirty="0" smtClean="0"/>
                        <a:t>89</a:t>
                      </a:r>
                      <a:endParaRPr lang="en-US" dirty="0"/>
                    </a:p>
                  </a:txBody>
                  <a:tcPr/>
                </a:tc>
                <a:tc>
                  <a:txBody>
                    <a:bodyPr/>
                    <a:lstStyle/>
                    <a:p>
                      <a:r>
                        <a:rPr lang="en-US" dirty="0" smtClean="0"/>
                        <a:t>95</a:t>
                      </a:r>
                      <a:endParaRPr lang="en-US" dirty="0"/>
                    </a:p>
                  </a:txBody>
                  <a:tcPr/>
                </a:tc>
                <a:tc>
                  <a:txBody>
                    <a:bodyPr/>
                    <a:lstStyle/>
                    <a:p>
                      <a:r>
                        <a:rPr lang="en-US" dirty="0" smtClean="0"/>
                        <a:t>90</a:t>
                      </a:r>
                      <a:endParaRPr lang="en-US" dirty="0"/>
                    </a:p>
                  </a:txBody>
                  <a:tcPr/>
                </a:tc>
                <a:tc>
                  <a:txBody>
                    <a:bodyPr/>
                    <a:lstStyle/>
                    <a:p>
                      <a:r>
                        <a:rPr lang="en-US" dirty="0" smtClean="0"/>
                        <a:t>96</a:t>
                      </a:r>
                      <a:endParaRPr lang="en-US" dirty="0"/>
                    </a:p>
                  </a:txBody>
                  <a:tcPr/>
                </a:tc>
                <a:tc>
                  <a:txBody>
                    <a:bodyPr/>
                    <a:lstStyle/>
                    <a:p>
                      <a:r>
                        <a:rPr lang="en-US" dirty="0" smtClean="0"/>
                        <a:t>72</a:t>
                      </a:r>
                      <a:endParaRPr lang="en-US" dirty="0"/>
                    </a:p>
                  </a:txBody>
                  <a:tcPr/>
                </a:tc>
                <a:tc>
                  <a:txBody>
                    <a:bodyPr/>
                    <a:lstStyle/>
                    <a:p>
                      <a:r>
                        <a:rPr lang="en-US" dirty="0" smtClean="0"/>
                        <a:t>85</a:t>
                      </a:r>
                      <a:endParaRPr lang="en-US" dirty="0"/>
                    </a:p>
                  </a:txBody>
                  <a:tcPr/>
                </a:tc>
                <a:tc>
                  <a:txBody>
                    <a:bodyPr/>
                    <a:lstStyle/>
                    <a:p>
                      <a:r>
                        <a:rPr lang="en-US" dirty="0" smtClean="0"/>
                        <a:t>88</a:t>
                      </a:r>
                      <a:endParaRPr lang="en-US" dirty="0"/>
                    </a:p>
                  </a:txBody>
                  <a:tcPr/>
                </a:tc>
              </a:tr>
              <a:tr h="355600">
                <a:tc>
                  <a:txBody>
                    <a:bodyPr/>
                    <a:lstStyle/>
                    <a:p>
                      <a:r>
                        <a:rPr lang="en-US" b="1" dirty="0" smtClean="0"/>
                        <a:t>90</a:t>
                      </a:r>
                      <a:endParaRPr lang="en-US" b="1" dirty="0"/>
                    </a:p>
                  </a:txBody>
                  <a:tcPr/>
                </a:tc>
                <a:tc>
                  <a:txBody>
                    <a:bodyPr/>
                    <a:lstStyle/>
                    <a:p>
                      <a:r>
                        <a:rPr lang="en-US" b="1" dirty="0" smtClean="0"/>
                        <a:t>73</a:t>
                      </a:r>
                      <a:endParaRPr lang="en-US" b="1" dirty="0"/>
                    </a:p>
                  </a:txBody>
                  <a:tcPr/>
                </a:tc>
                <a:tc>
                  <a:txBody>
                    <a:bodyPr/>
                    <a:lstStyle/>
                    <a:p>
                      <a:r>
                        <a:rPr lang="en-US" b="1" dirty="0" smtClean="0"/>
                        <a:t>84</a:t>
                      </a:r>
                      <a:endParaRPr lang="en-US" b="1" dirty="0"/>
                    </a:p>
                  </a:txBody>
                  <a:tcPr/>
                </a:tc>
                <a:tc>
                  <a:txBody>
                    <a:bodyPr/>
                    <a:lstStyle/>
                    <a:p>
                      <a:r>
                        <a:rPr lang="en-US" b="1" dirty="0" smtClean="0"/>
                        <a:t>84</a:t>
                      </a:r>
                      <a:endParaRPr lang="en-US" b="1" dirty="0"/>
                    </a:p>
                  </a:txBody>
                  <a:tcPr/>
                </a:tc>
                <a:tc>
                  <a:txBody>
                    <a:bodyPr/>
                    <a:lstStyle/>
                    <a:p>
                      <a:r>
                        <a:rPr lang="en-US" b="1" dirty="0" smtClean="0"/>
                        <a:t>88</a:t>
                      </a:r>
                      <a:endParaRPr lang="en-US" b="1" dirty="0"/>
                    </a:p>
                  </a:txBody>
                  <a:tcPr/>
                </a:tc>
                <a:tc>
                  <a:txBody>
                    <a:bodyPr/>
                    <a:lstStyle/>
                    <a:p>
                      <a:r>
                        <a:rPr lang="en-US" b="1" dirty="0" smtClean="0"/>
                        <a:t>91</a:t>
                      </a:r>
                      <a:endParaRPr lang="en-US" b="1" dirty="0"/>
                    </a:p>
                  </a:txBody>
                  <a:tcPr/>
                </a:tc>
                <a:tc>
                  <a:txBody>
                    <a:bodyPr/>
                    <a:lstStyle/>
                    <a:p>
                      <a:r>
                        <a:rPr lang="en-US" b="1" dirty="0" smtClean="0"/>
                        <a:t>93</a:t>
                      </a:r>
                      <a:endParaRPr lang="en-US" b="1" dirty="0"/>
                    </a:p>
                  </a:txBody>
                  <a:tcPr/>
                </a:tc>
                <a:tc>
                  <a:txBody>
                    <a:bodyPr/>
                    <a:lstStyle/>
                    <a:p>
                      <a:r>
                        <a:rPr lang="en-US" b="1" dirty="0" smtClean="0"/>
                        <a:t>70</a:t>
                      </a:r>
                      <a:endParaRPr lang="en-US" b="1" dirty="0"/>
                    </a:p>
                  </a:txBody>
                  <a:tcPr/>
                </a:tc>
                <a:tc>
                  <a:txBody>
                    <a:bodyPr/>
                    <a:lstStyle/>
                    <a:p>
                      <a:r>
                        <a:rPr lang="en-US" b="1" dirty="0" smtClean="0"/>
                        <a:t>80</a:t>
                      </a:r>
                      <a:endParaRPr lang="en-US" b="1" dirty="0"/>
                    </a:p>
                  </a:txBody>
                  <a:tcPr/>
                </a:tc>
                <a:tc>
                  <a:txBody>
                    <a:bodyPr/>
                    <a:lstStyle/>
                    <a:p>
                      <a:r>
                        <a:rPr lang="en-US" b="1" dirty="0" smtClean="0"/>
                        <a:t>88</a:t>
                      </a:r>
                      <a:endParaRPr lang="en-US" b="1" dirty="0"/>
                    </a:p>
                  </a:txBody>
                  <a:tcPr/>
                </a:tc>
              </a:tr>
            </a:tbl>
          </a:graphicData>
        </a:graphic>
      </p:graphicFrame>
      <p:sp>
        <p:nvSpPr>
          <p:cNvPr id="5" name="Rectangle 4"/>
          <p:cNvSpPr/>
          <p:nvPr/>
        </p:nvSpPr>
        <p:spPr>
          <a:xfrm>
            <a:off x="287336" y="2798579"/>
            <a:ext cx="5038725" cy="810478"/>
          </a:xfrm>
          <a:prstGeom prst="rect">
            <a:avLst/>
          </a:prstGeom>
        </p:spPr>
        <p:txBody>
          <a:bodyPr>
            <a:spAutoFit/>
          </a:bodyPr>
          <a:lstStyle/>
          <a:p>
            <a:pPr eaLnBrk="1" fontAlgn="t" hangingPunct="1">
              <a:lnSpc>
                <a:spcPts val="1400"/>
              </a:lnSpc>
            </a:pPr>
            <a:r>
              <a:rPr lang="en-US" b="1" dirty="0"/>
              <a:t>Given Study </a:t>
            </a:r>
            <a:r>
              <a:rPr lang="en-US" b="1" dirty="0" smtClean="0"/>
              <a:t>Tool</a:t>
            </a:r>
          </a:p>
          <a:p>
            <a:pPr eaLnBrk="1" fontAlgn="t" hangingPunct="1">
              <a:lnSpc>
                <a:spcPts val="1400"/>
              </a:lnSpc>
            </a:pPr>
            <a:endParaRPr lang="en-US" dirty="0"/>
          </a:p>
          <a:p>
            <a:pPr eaLnBrk="1" fontAlgn="t" hangingPunct="1">
              <a:lnSpc>
                <a:spcPts val="1400"/>
              </a:lnSpc>
            </a:pPr>
            <a:r>
              <a:rPr lang="en-US" b="1" dirty="0"/>
              <a:t>No Study </a:t>
            </a:r>
            <a:r>
              <a:rPr lang="en-US" b="1" dirty="0" smtClean="0"/>
              <a:t>Tool</a:t>
            </a:r>
          </a:p>
          <a:p>
            <a:pPr eaLnBrk="1" fontAlgn="t" hangingPunct="1">
              <a:lnSpc>
                <a:spcPts val="1400"/>
              </a:lnSpc>
            </a:pPr>
            <a:endParaRPr lang="en-US" dirty="0"/>
          </a:p>
        </p:txBody>
      </p:sp>
    </p:spTree>
    <p:extLst>
      <p:ext uri="{BB962C8B-B14F-4D97-AF65-F5344CB8AC3E}">
        <p14:creationId xmlns:p14="http://schemas.microsoft.com/office/powerpoint/2010/main" val="987119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1" y="-136495"/>
            <a:ext cx="9069387" cy="1260475"/>
          </a:xfrm>
        </p:spPr>
        <p:txBody>
          <a:bodyPr/>
          <a:lstStyle/>
          <a:p>
            <a:r>
              <a:rPr lang="en-US" dirty="0" smtClean="0"/>
              <a:t>Paired t-procedures</a:t>
            </a:r>
            <a:endParaRPr lang="en-US" dirty="0"/>
          </a:p>
        </p:txBody>
      </p:sp>
      <p:sp>
        <p:nvSpPr>
          <p:cNvPr id="3" name="Content Placeholder 2"/>
          <p:cNvSpPr>
            <a:spLocks noGrp="1"/>
          </p:cNvSpPr>
          <p:nvPr>
            <p:ph idx="1"/>
          </p:nvPr>
        </p:nvSpPr>
        <p:spPr>
          <a:xfrm>
            <a:off x="287336" y="709855"/>
            <a:ext cx="9069387" cy="4987925"/>
          </a:xfrm>
        </p:spPr>
        <p:txBody>
          <a:bodyPr/>
          <a:lstStyle/>
          <a:p>
            <a:r>
              <a:rPr lang="en-US" sz="2400" dirty="0" smtClean="0"/>
              <a:t>• µ</a:t>
            </a:r>
            <a:r>
              <a:rPr lang="en-US" sz="2400" baseline="-25000" dirty="0" smtClean="0"/>
              <a:t>diff</a:t>
            </a:r>
            <a:r>
              <a:rPr lang="en-US" sz="2400" dirty="0" smtClean="0"/>
              <a:t> </a:t>
            </a:r>
            <a:r>
              <a:rPr lang="en-US" sz="2400" dirty="0"/>
              <a:t>= the mean difference </a:t>
            </a:r>
            <a:r>
              <a:rPr lang="en-US" sz="2400" dirty="0" smtClean="0"/>
              <a:t>in student grades (given a study tool – not given a study tool). </a:t>
            </a:r>
          </a:p>
          <a:p>
            <a:r>
              <a:rPr lang="en-US" sz="1800" dirty="0" smtClean="0"/>
              <a:t>Ex) Mrs. </a:t>
            </a:r>
            <a:r>
              <a:rPr lang="en-US" sz="1800" dirty="0" err="1" smtClean="0"/>
              <a:t>Skaff</a:t>
            </a:r>
            <a:r>
              <a:rPr lang="en-US" sz="1800" dirty="0" smtClean="0"/>
              <a:t> gave a new study tool to her students to see if it would improve their test scores. She matched students based on current grade and randomly gave one student in each pair the study tool.  She wants to know if the study tool improved test scores. </a:t>
            </a:r>
          </a:p>
          <a:p>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1388620845"/>
              </p:ext>
            </p:extLst>
          </p:nvPr>
        </p:nvGraphicFramePr>
        <p:xfrm>
          <a:off x="2376402" y="2636837"/>
          <a:ext cx="6604000" cy="365760"/>
        </p:xfrm>
        <a:graphic>
          <a:graphicData uri="http://schemas.openxmlformats.org/drawingml/2006/table">
            <a:tbl>
              <a:tblPr firstRow="1" bandRow="1">
                <a:tableStyleId>{8799B23B-EC83-4686-B30A-512413B5E67A}</a:tableStyleId>
              </a:tblPr>
              <a:tblGrid>
                <a:gridCol w="678180"/>
                <a:gridCol w="678180"/>
                <a:gridCol w="678180"/>
                <a:gridCol w="678180"/>
                <a:gridCol w="678180"/>
                <a:gridCol w="678180"/>
                <a:gridCol w="678180"/>
                <a:gridCol w="678180"/>
                <a:gridCol w="500380"/>
                <a:gridCol w="678180"/>
              </a:tblGrid>
              <a:tr h="355600">
                <a:tc>
                  <a:txBody>
                    <a:bodyPr/>
                    <a:lstStyle/>
                    <a:p>
                      <a:r>
                        <a:rPr lang="en-US" b="1" dirty="0" smtClean="0"/>
                        <a:t>2</a:t>
                      </a:r>
                      <a:endParaRPr lang="en-US" b="1" dirty="0"/>
                    </a:p>
                  </a:txBody>
                  <a:tcPr/>
                </a:tc>
                <a:tc>
                  <a:txBody>
                    <a:bodyPr/>
                    <a:lstStyle/>
                    <a:p>
                      <a:r>
                        <a:rPr lang="en-US" b="1" dirty="0" smtClean="0"/>
                        <a:t>0</a:t>
                      </a:r>
                      <a:endParaRPr lang="en-US" b="1" dirty="0"/>
                    </a:p>
                  </a:txBody>
                  <a:tcPr/>
                </a:tc>
                <a:tc>
                  <a:txBody>
                    <a:bodyPr/>
                    <a:lstStyle/>
                    <a:p>
                      <a:r>
                        <a:rPr lang="en-US" b="1" dirty="0" smtClean="0"/>
                        <a:t>-3</a:t>
                      </a:r>
                      <a:endParaRPr lang="en-US" b="1" dirty="0"/>
                    </a:p>
                  </a:txBody>
                  <a:tcPr/>
                </a:tc>
                <a:tc>
                  <a:txBody>
                    <a:bodyPr/>
                    <a:lstStyle/>
                    <a:p>
                      <a:r>
                        <a:rPr lang="en-US" b="1" dirty="0" smtClean="0"/>
                        <a:t>5</a:t>
                      </a:r>
                      <a:endParaRPr lang="en-US" b="1" dirty="0"/>
                    </a:p>
                  </a:txBody>
                  <a:tcPr/>
                </a:tc>
                <a:tc>
                  <a:txBody>
                    <a:bodyPr/>
                    <a:lstStyle/>
                    <a:p>
                      <a:r>
                        <a:rPr lang="en-US" b="1" dirty="0" smtClean="0"/>
                        <a:t>7</a:t>
                      </a:r>
                      <a:endParaRPr lang="en-US" b="1" dirty="0"/>
                    </a:p>
                  </a:txBody>
                  <a:tcPr/>
                </a:tc>
                <a:tc>
                  <a:txBody>
                    <a:bodyPr/>
                    <a:lstStyle/>
                    <a:p>
                      <a:r>
                        <a:rPr lang="en-US" b="1" dirty="0" smtClean="0"/>
                        <a:t>-1</a:t>
                      </a:r>
                      <a:endParaRPr lang="en-US" b="1" dirty="0"/>
                    </a:p>
                  </a:txBody>
                  <a:tcPr/>
                </a:tc>
                <a:tc>
                  <a:txBody>
                    <a:bodyPr/>
                    <a:lstStyle/>
                    <a:p>
                      <a:r>
                        <a:rPr lang="en-US" b="1" dirty="0" smtClean="0"/>
                        <a:t>3</a:t>
                      </a:r>
                      <a:endParaRPr lang="en-US" b="1" dirty="0"/>
                    </a:p>
                  </a:txBody>
                  <a:tcPr/>
                </a:tc>
                <a:tc>
                  <a:txBody>
                    <a:bodyPr/>
                    <a:lstStyle/>
                    <a:p>
                      <a:r>
                        <a:rPr lang="en-US" b="1" dirty="0" smtClean="0"/>
                        <a:t>2</a:t>
                      </a:r>
                      <a:endParaRPr lang="en-US" b="1" dirty="0"/>
                    </a:p>
                  </a:txBody>
                  <a:tcPr/>
                </a:tc>
                <a:tc>
                  <a:txBody>
                    <a:bodyPr/>
                    <a:lstStyle/>
                    <a:p>
                      <a:r>
                        <a:rPr lang="en-US" b="1" dirty="0" smtClean="0"/>
                        <a:t>5</a:t>
                      </a:r>
                      <a:endParaRPr lang="en-US" b="1" dirty="0"/>
                    </a:p>
                  </a:txBody>
                  <a:tcPr/>
                </a:tc>
                <a:tc>
                  <a:txBody>
                    <a:bodyPr/>
                    <a:lstStyle/>
                    <a:p>
                      <a:r>
                        <a:rPr lang="en-US" b="1" dirty="0" smtClean="0"/>
                        <a:t>0</a:t>
                      </a:r>
                      <a:endParaRPr lang="en-US" b="1" dirty="0"/>
                    </a:p>
                  </a:txBody>
                  <a:tcPr/>
                </a:tc>
              </a:tr>
            </a:tbl>
          </a:graphicData>
        </a:graphic>
      </p:graphicFrame>
      <p:sp>
        <p:nvSpPr>
          <p:cNvPr id="7" name="Rectangle 6"/>
          <p:cNvSpPr/>
          <p:nvPr/>
        </p:nvSpPr>
        <p:spPr>
          <a:xfrm>
            <a:off x="199938" y="2683782"/>
            <a:ext cx="2069797" cy="271869"/>
          </a:xfrm>
          <a:prstGeom prst="rect">
            <a:avLst/>
          </a:prstGeom>
        </p:spPr>
        <p:txBody>
          <a:bodyPr wrap="none">
            <a:spAutoFit/>
          </a:bodyPr>
          <a:lstStyle/>
          <a:p>
            <a:pPr eaLnBrk="1" fontAlgn="t" hangingPunct="1">
              <a:lnSpc>
                <a:spcPts val="1400"/>
              </a:lnSpc>
            </a:pPr>
            <a:r>
              <a:rPr lang="en-US" b="1" dirty="0" smtClean="0"/>
              <a:t>Study tool - none</a:t>
            </a:r>
            <a:endParaRPr lang="en-US" b="1" dirty="0"/>
          </a:p>
        </p:txBody>
      </p:sp>
      <p:sp>
        <p:nvSpPr>
          <p:cNvPr id="8" name="Rectangle 7"/>
          <p:cNvSpPr/>
          <p:nvPr/>
        </p:nvSpPr>
        <p:spPr>
          <a:xfrm>
            <a:off x="178966" y="3246437"/>
            <a:ext cx="9796465" cy="1638141"/>
          </a:xfrm>
          <a:prstGeom prst="rect">
            <a:avLst/>
          </a:prstGeom>
        </p:spPr>
        <p:txBody>
          <a:bodyPr wrap="square">
            <a:spAutoFit/>
          </a:bodyPr>
          <a:lstStyle/>
          <a:p>
            <a:r>
              <a:rPr lang="en-US" b="1" dirty="0"/>
              <a:t>State</a:t>
            </a:r>
            <a:r>
              <a:rPr lang="en-US" b="1" dirty="0" smtClean="0"/>
              <a:t>:</a:t>
            </a:r>
          </a:p>
          <a:p>
            <a:endParaRPr lang="en-US" b="1" dirty="0"/>
          </a:p>
          <a:p>
            <a:endParaRPr lang="en-US" b="1" dirty="0" smtClean="0"/>
          </a:p>
          <a:p>
            <a:endParaRPr lang="en-US" b="1" dirty="0" smtClean="0"/>
          </a:p>
          <a:p>
            <a:r>
              <a:rPr lang="en-US" b="1" dirty="0" smtClean="0"/>
              <a:t>Plan</a:t>
            </a:r>
            <a:r>
              <a:rPr lang="en-US" b="1" dirty="0"/>
              <a:t>:</a:t>
            </a:r>
          </a:p>
          <a:p>
            <a:r>
              <a:rPr lang="en-US" dirty="0"/>
              <a:t>	</a:t>
            </a:r>
            <a:endParaRPr lang="en-US" dirty="0" smtClean="0"/>
          </a:p>
        </p:txBody>
      </p:sp>
    </p:spTree>
    <p:extLst>
      <p:ext uri="{BB962C8B-B14F-4D97-AF65-F5344CB8AC3E}">
        <p14:creationId xmlns:p14="http://schemas.microsoft.com/office/powerpoint/2010/main" val="243099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nvSpPr>
        <p:spPr bwMode="auto">
          <a:xfrm>
            <a:off x="544512" y="1112837"/>
            <a:ext cx="8150225"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lnSpc>
                <a:spcPct val="150000"/>
              </a:lnSpc>
              <a:spcBef>
                <a:spcPct val="20000"/>
              </a:spcBef>
              <a:spcAft>
                <a:spcPct val="0"/>
              </a:spcAft>
              <a:buClr>
                <a:schemeClr val="accent1"/>
              </a:buClr>
              <a:buFont typeface="Wingdings" charset="2"/>
              <a:buChar char="ü"/>
              <a:defRPr sz="2000" kern="1200">
                <a:solidFill>
                  <a:schemeClr val="tx1"/>
                </a:solidFill>
                <a:latin typeface="Helvetica Neue"/>
                <a:ea typeface="ＭＳ Ｐゴシック" charset="0"/>
                <a:cs typeface="Helvetica Neue"/>
              </a:defRPr>
            </a:lvl1pPr>
            <a:lvl2pPr marL="457200" indent="0" algn="l" defTabSz="457200" rtl="0" eaLnBrk="0" fontAlgn="base" hangingPunct="0">
              <a:spcBef>
                <a:spcPct val="20000"/>
              </a:spcBef>
              <a:spcAft>
                <a:spcPct val="0"/>
              </a:spcAft>
              <a:buFont typeface="Arial" pitchFamily="34" charset="0"/>
              <a:buNone/>
              <a:defRPr sz="1800" kern="1200">
                <a:solidFill>
                  <a:schemeClr val="tx1">
                    <a:tint val="75000"/>
                  </a:schemeClr>
                </a:solidFill>
                <a:latin typeface="Helvetica Neue"/>
                <a:ea typeface="ＭＳ Ｐゴシック" charset="0"/>
                <a:cs typeface="Helvetica Neue"/>
              </a:defRPr>
            </a:lvl2pPr>
            <a:lvl3pPr marL="914400" indent="0" algn="l" defTabSz="457200" rtl="0" eaLnBrk="0" fontAlgn="base" hangingPunct="0">
              <a:spcBef>
                <a:spcPct val="20000"/>
              </a:spcBef>
              <a:spcAft>
                <a:spcPct val="0"/>
              </a:spcAft>
              <a:buFont typeface="Arial" pitchFamily="34" charset="0"/>
              <a:buNone/>
              <a:defRPr sz="1600" kern="1200">
                <a:solidFill>
                  <a:schemeClr val="tx1">
                    <a:tint val="75000"/>
                  </a:schemeClr>
                </a:solidFill>
                <a:latin typeface="Helvetica Neue"/>
                <a:ea typeface="ＭＳ Ｐゴシック" charset="0"/>
                <a:cs typeface="Helvetica Neue"/>
              </a:defRPr>
            </a:lvl3pPr>
            <a:lvl4pPr marL="13716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Helvetica Neue"/>
                <a:ea typeface="ＭＳ Ｐゴシック" charset="0"/>
                <a:cs typeface="Helvetica Neue"/>
              </a:defRPr>
            </a:lvl4pPr>
            <a:lvl5pPr marL="18288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Helvetica Neue"/>
                <a:ea typeface="ＭＳ Ｐゴシック" charset="0"/>
                <a:cs typeface="Helvetica Neue"/>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eaLnBrk="1" hangingPunct="1">
              <a:lnSpc>
                <a:spcPct val="110000"/>
              </a:lnSpc>
              <a:buFont typeface="Wingdings" pitchFamily="2" charset="2"/>
              <a:buChar char="ü"/>
            </a:pPr>
            <a:r>
              <a:rPr lang="en-US" altLang="en-US" dirty="0" smtClean="0">
                <a:latin typeface="Helvetica Neue" charset="0"/>
                <a:ea typeface="ＭＳ Ｐゴシック" pitchFamily="34" charset="-128"/>
                <a:cs typeface="Helvetica Neue" charset="0"/>
              </a:rPr>
              <a:t>STATE and CHECK the Random, 10%, and Normal/Large Sample conditions for constructing a confidence interval for a population mean.</a:t>
            </a:r>
          </a:p>
          <a:p>
            <a:pPr eaLnBrk="1" hangingPunct="1">
              <a:lnSpc>
                <a:spcPct val="110000"/>
              </a:lnSpc>
              <a:buFont typeface="Wingdings" pitchFamily="2" charset="2"/>
              <a:buChar char="ü"/>
            </a:pPr>
            <a:r>
              <a:rPr lang="en-US" altLang="en-US" dirty="0" smtClean="0">
                <a:latin typeface="Helvetica Neue" charset="0"/>
                <a:ea typeface="ＭＳ Ｐゴシック" pitchFamily="34" charset="-128"/>
                <a:cs typeface="Helvetica Neue" charset="0"/>
              </a:rPr>
              <a:t>EXPLAIN how the t distributions are different from the standard Normal distribution and why it is necessary to use a </a:t>
            </a:r>
            <a:r>
              <a:rPr lang="en-US" altLang="en-US" i="1" dirty="0" smtClean="0">
                <a:latin typeface="Helvetica Neue" charset="0"/>
                <a:ea typeface="ＭＳ Ｐゴシック" pitchFamily="34" charset="-128"/>
                <a:cs typeface="Helvetica Neue" charset="0"/>
              </a:rPr>
              <a:t>t</a:t>
            </a:r>
            <a:r>
              <a:rPr lang="en-US" altLang="en-US" dirty="0" smtClean="0">
                <a:latin typeface="Helvetica Neue" charset="0"/>
                <a:ea typeface="ＭＳ Ｐゴシック" pitchFamily="34" charset="-128"/>
                <a:cs typeface="Helvetica Neue" charset="0"/>
              </a:rPr>
              <a:t> distribution when calculating a confidence interval for a population mean.</a:t>
            </a:r>
          </a:p>
          <a:p>
            <a:pPr eaLnBrk="1" hangingPunct="1">
              <a:lnSpc>
                <a:spcPct val="110000"/>
              </a:lnSpc>
              <a:buFont typeface="Wingdings" pitchFamily="2" charset="2"/>
              <a:buChar char="ü"/>
            </a:pPr>
            <a:r>
              <a:rPr lang="en-US" altLang="en-US" dirty="0" smtClean="0">
                <a:latin typeface="Helvetica Neue" charset="0"/>
                <a:ea typeface="ＭＳ Ｐゴシック" pitchFamily="34" charset="-128"/>
                <a:cs typeface="Helvetica Neue" charset="0"/>
              </a:rPr>
              <a:t>DETERMINE critical values for calculating a </a:t>
            </a:r>
            <a:r>
              <a:rPr lang="en-US" altLang="en-US" i="1" dirty="0" smtClean="0">
                <a:latin typeface="Helvetica Neue" charset="0"/>
                <a:ea typeface="ＭＳ Ｐゴシック" pitchFamily="34" charset="-128"/>
                <a:cs typeface="Helvetica Neue" charset="0"/>
              </a:rPr>
              <a:t>C</a:t>
            </a:r>
            <a:r>
              <a:rPr lang="en-US" altLang="en-US" dirty="0" smtClean="0">
                <a:latin typeface="Helvetica Neue" charset="0"/>
                <a:ea typeface="ＭＳ Ｐゴシック" pitchFamily="34" charset="-128"/>
                <a:cs typeface="Helvetica Neue" charset="0"/>
              </a:rPr>
              <a:t>% confidence interval for a population mean using a table or technology.</a:t>
            </a:r>
          </a:p>
          <a:p>
            <a:pPr eaLnBrk="1" hangingPunct="1">
              <a:lnSpc>
                <a:spcPct val="110000"/>
              </a:lnSpc>
              <a:buFont typeface="Wingdings" pitchFamily="2" charset="2"/>
              <a:buChar char="ü"/>
            </a:pPr>
            <a:r>
              <a:rPr lang="en-US" altLang="en-US" dirty="0" smtClean="0">
                <a:latin typeface="Helvetica Neue" charset="0"/>
                <a:ea typeface="ＭＳ Ｐゴシック" pitchFamily="34" charset="-128"/>
                <a:cs typeface="Helvetica Neue" charset="0"/>
              </a:rPr>
              <a:t>CONSTRUCT and INTERPRET a confidence interval for a population mean.</a:t>
            </a:r>
          </a:p>
        </p:txBody>
      </p:sp>
      <p:sp>
        <p:nvSpPr>
          <p:cNvPr id="4" name="Title 2"/>
          <p:cNvSpPr>
            <a:spLocks noGrp="1"/>
          </p:cNvSpPr>
          <p:nvPr/>
        </p:nvSpPr>
        <p:spPr bwMode="auto">
          <a:xfrm>
            <a:off x="163512" y="528637"/>
            <a:ext cx="8229600" cy="469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457200" rtl="0" eaLnBrk="0" fontAlgn="base" hangingPunct="0">
              <a:spcBef>
                <a:spcPct val="0"/>
              </a:spcBef>
              <a:spcAft>
                <a:spcPct val="0"/>
              </a:spcAft>
              <a:defRPr sz="2800" b="0" i="0" kern="1200">
                <a:solidFill>
                  <a:schemeClr val="tx1"/>
                </a:solidFill>
                <a:latin typeface="Helvetica Neue Light"/>
                <a:ea typeface="ＭＳ Ｐゴシック" charset="0"/>
                <a:cs typeface="Helvetica Neue Light"/>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altLang="en-US" dirty="0" smtClean="0">
                <a:latin typeface="Helvetica Neue Light" charset="0"/>
                <a:ea typeface="ＭＳ Ｐゴシック" pitchFamily="34" charset="-128"/>
              </a:rPr>
              <a:t>Estimating a Population Mean</a:t>
            </a:r>
          </a:p>
        </p:txBody>
      </p:sp>
    </p:spTree>
    <p:extLst>
      <p:ext uri="{BB962C8B-B14F-4D97-AF65-F5344CB8AC3E}">
        <p14:creationId xmlns:p14="http://schemas.microsoft.com/office/powerpoint/2010/main" val="1241117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1" y="-136495"/>
            <a:ext cx="9069387" cy="1260475"/>
          </a:xfrm>
        </p:spPr>
        <p:txBody>
          <a:bodyPr/>
          <a:lstStyle/>
          <a:p>
            <a:r>
              <a:rPr lang="en-US" dirty="0" smtClean="0"/>
              <a:t>Paired t-procedures</a:t>
            </a:r>
            <a:endParaRPr lang="en-US" dirty="0"/>
          </a:p>
        </p:txBody>
      </p:sp>
      <p:sp>
        <p:nvSpPr>
          <p:cNvPr id="3" name="Content Placeholder 2"/>
          <p:cNvSpPr>
            <a:spLocks noGrp="1"/>
          </p:cNvSpPr>
          <p:nvPr>
            <p:ph idx="1"/>
          </p:nvPr>
        </p:nvSpPr>
        <p:spPr>
          <a:xfrm>
            <a:off x="287336" y="709856"/>
            <a:ext cx="9069387" cy="1884960"/>
          </a:xfrm>
        </p:spPr>
        <p:txBody>
          <a:bodyPr/>
          <a:lstStyle/>
          <a:p>
            <a:r>
              <a:rPr lang="en-US" sz="2400" dirty="0" smtClean="0"/>
              <a:t>• µ</a:t>
            </a:r>
            <a:r>
              <a:rPr lang="en-US" sz="2400" baseline="-25000" dirty="0" smtClean="0"/>
              <a:t>diff</a:t>
            </a:r>
            <a:r>
              <a:rPr lang="en-US" sz="2400" dirty="0" smtClean="0"/>
              <a:t> </a:t>
            </a:r>
            <a:r>
              <a:rPr lang="en-US" sz="2400" dirty="0"/>
              <a:t>= the mean difference </a:t>
            </a:r>
            <a:r>
              <a:rPr lang="en-US" sz="2400" dirty="0" smtClean="0"/>
              <a:t>in student grades (given a study tool – not given a study tool). </a:t>
            </a:r>
          </a:p>
          <a:p>
            <a:r>
              <a:rPr lang="en-US" sz="1800" dirty="0" smtClean="0"/>
              <a:t>Ex) Mrs. </a:t>
            </a:r>
            <a:r>
              <a:rPr lang="en-US" sz="1800" dirty="0" err="1" smtClean="0"/>
              <a:t>Skaff</a:t>
            </a:r>
            <a:r>
              <a:rPr lang="en-US" sz="1800" dirty="0" smtClean="0"/>
              <a:t> gave a new study tool to her students to see if it would improve their test scores. She matched students based on current grade and randomly gave one student in each pair the study tool.  She wants to know if the study tool improved test scores. </a:t>
            </a:r>
          </a:p>
          <a:p>
            <a:endParaRPr lang="en-US" sz="2400" dirty="0"/>
          </a:p>
        </p:txBody>
      </p:sp>
      <p:sp>
        <p:nvSpPr>
          <p:cNvPr id="8" name="Rectangle 7"/>
          <p:cNvSpPr/>
          <p:nvPr/>
        </p:nvSpPr>
        <p:spPr>
          <a:xfrm>
            <a:off x="261577" y="2866724"/>
            <a:ext cx="3548064" cy="349968"/>
          </a:xfrm>
          <a:prstGeom prst="rect">
            <a:avLst/>
          </a:prstGeom>
        </p:spPr>
        <p:txBody>
          <a:bodyPr wrap="square">
            <a:spAutoFit/>
          </a:bodyPr>
          <a:lstStyle/>
          <a:p>
            <a:r>
              <a:rPr lang="en-US" b="1" dirty="0" smtClean="0"/>
              <a:t>Do</a:t>
            </a:r>
            <a:r>
              <a:rPr lang="en-US" b="1" dirty="0" smtClean="0"/>
              <a:t>:</a:t>
            </a:r>
            <a:endParaRPr lang="en-US" dirty="0"/>
          </a:p>
        </p:txBody>
      </p:sp>
      <p:sp>
        <p:nvSpPr>
          <p:cNvPr id="9" name="Rectangle 8"/>
          <p:cNvSpPr/>
          <p:nvPr/>
        </p:nvSpPr>
        <p:spPr>
          <a:xfrm>
            <a:off x="261577" y="4694237"/>
            <a:ext cx="8969736" cy="1122871"/>
          </a:xfrm>
          <a:prstGeom prst="rect">
            <a:avLst/>
          </a:prstGeom>
        </p:spPr>
        <p:txBody>
          <a:bodyPr wrap="square">
            <a:spAutoFit/>
          </a:bodyPr>
          <a:lstStyle/>
          <a:p>
            <a:r>
              <a:rPr lang="en-US" b="1" dirty="0" smtClean="0"/>
              <a:t>Conclude</a:t>
            </a:r>
            <a:r>
              <a:rPr lang="en-US" b="1" dirty="0" smtClean="0"/>
              <a:t>:</a:t>
            </a:r>
            <a:endParaRPr lang="en-US" dirty="0" smtClean="0"/>
          </a:p>
          <a:p>
            <a:endParaRPr lang="en-US" b="1" dirty="0"/>
          </a:p>
          <a:p>
            <a:r>
              <a:rPr lang="en-US" dirty="0" smtClean="0"/>
              <a:t>We are 95% confident that the true mean </a:t>
            </a:r>
            <a:r>
              <a:rPr lang="en-US" dirty="0"/>
              <a:t>difference in student grades (given a study tool – not given a study tool</a:t>
            </a:r>
            <a:r>
              <a:rPr lang="en-US" dirty="0" smtClean="0"/>
              <a:t>) is </a:t>
            </a:r>
            <a:r>
              <a:rPr lang="en-US" dirty="0" smtClean="0"/>
              <a:t>between</a:t>
            </a:r>
            <a:endParaRPr lang="en-US" dirty="0"/>
          </a:p>
        </p:txBody>
      </p:sp>
    </p:spTree>
    <p:extLst>
      <p:ext uri="{BB962C8B-B14F-4D97-AF65-F5344CB8AC3E}">
        <p14:creationId xmlns:p14="http://schemas.microsoft.com/office/powerpoint/2010/main" val="1646823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005"/>
            <a:ext cx="5445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1048000" y="5932"/>
            <a:ext cx="8534400"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Times New Roman" pitchFamily="18" charset="0"/>
                <a:cs typeface="Times New Roman" pitchFamily="18" charset="0"/>
              </a:rPr>
              <a:t>Example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rgbClr val="000000"/>
              </a:solidFill>
              <a:effectLst/>
              <a:latin typeface="Times New Roman" pitchFamily="18" charset="0"/>
              <a:cs typeface="Times New Roman" pitchFamily="18" charset="0"/>
            </a:endParaRPr>
          </a:p>
          <a:p>
            <a:pPr lvl="0" algn="ctr" defTabSz="914400" eaLnBrk="0">
              <a:lnSpc>
                <a:spcPct val="100000"/>
              </a:lnSpc>
              <a:buClrTx/>
              <a:buSzTx/>
            </a:pPr>
            <a:r>
              <a:rPr kumimoji="0" lang="en-US" altLang="en-US" sz="1600" b="0" i="0" u="none" strike="noStrike" cap="none" normalizeH="0" baseline="0" dirty="0" smtClean="0">
                <a:ln>
                  <a:noFill/>
                </a:ln>
                <a:solidFill>
                  <a:srgbClr val="000000"/>
                </a:solidFill>
                <a:effectLst/>
                <a:latin typeface="+mn-lt"/>
                <a:cs typeface="Times New Roman" pitchFamily="18" charset="0"/>
              </a:rPr>
              <a:t>Are there physiological indicators associated with schizophrenia? In a 1990 article, researchers reported the results of a study that controlled for genetic and socioeconomic differences by examining 15 pairs of identical twins, where one of the twins was schizophrenic and the other not. The researchers used magnetic resonance imaging to measure the volumes (in</a:t>
            </a:r>
            <a:r>
              <a:rPr kumimoji="0" lang="en-US" altLang="en-US" sz="1600" b="0" i="1" u="none" strike="noStrike" cap="none" normalizeH="0" baseline="0" dirty="0" smtClean="0">
                <a:ln>
                  <a:noFill/>
                </a:ln>
                <a:solidFill>
                  <a:srgbClr val="000000"/>
                </a:solidFill>
                <a:effectLst/>
                <a:latin typeface="+mn-lt"/>
                <a:cs typeface="Times New Roman" pitchFamily="18" charset="0"/>
              </a:rPr>
              <a:t> cubic centimeters</a:t>
            </a:r>
            <a:r>
              <a:rPr kumimoji="0" lang="en-US" altLang="en-US" sz="1600" b="0" i="0" u="none" strike="noStrike" cap="none" normalizeH="0" baseline="0" dirty="0" smtClean="0">
                <a:ln>
                  <a:noFill/>
                </a:ln>
                <a:solidFill>
                  <a:srgbClr val="000000"/>
                </a:solidFill>
                <a:effectLst/>
                <a:latin typeface="+mn-lt"/>
                <a:cs typeface="Times New Roman" pitchFamily="18" charset="0"/>
              </a:rPr>
              <a:t>) of several regions and </a:t>
            </a:r>
            <a:r>
              <a:rPr kumimoji="0" lang="en-US" altLang="en-US" sz="1600" b="0" i="0" u="none" strike="noStrike" cap="none" normalizeH="0" baseline="0" dirty="0" err="1" smtClean="0">
                <a:ln>
                  <a:noFill/>
                </a:ln>
                <a:solidFill>
                  <a:srgbClr val="000000"/>
                </a:solidFill>
                <a:effectLst/>
                <a:latin typeface="+mn-lt"/>
                <a:cs typeface="Times New Roman" pitchFamily="18" charset="0"/>
              </a:rPr>
              <a:t>subregions</a:t>
            </a:r>
            <a:r>
              <a:rPr kumimoji="0" lang="en-US" altLang="en-US" sz="1600" b="0" i="0" u="none" strike="noStrike" cap="none" normalizeH="0" baseline="0" dirty="0" smtClean="0">
                <a:ln>
                  <a:noFill/>
                </a:ln>
                <a:solidFill>
                  <a:srgbClr val="000000"/>
                </a:solidFill>
                <a:effectLst/>
                <a:latin typeface="+mn-lt"/>
                <a:cs typeface="Times New Roman" pitchFamily="18" charset="0"/>
              </a:rPr>
              <a:t> inside the twins' brains. The data below came from one of the </a:t>
            </a:r>
            <a:r>
              <a:rPr kumimoji="0" lang="en-US" altLang="en-US" sz="1600" b="0" i="0" u="none" strike="noStrike" cap="none" normalizeH="0" baseline="0" dirty="0" err="1" smtClean="0">
                <a:ln>
                  <a:noFill/>
                </a:ln>
                <a:solidFill>
                  <a:srgbClr val="000000"/>
                </a:solidFill>
                <a:effectLst/>
                <a:latin typeface="+mn-lt"/>
                <a:cs typeface="Times New Roman" pitchFamily="18" charset="0"/>
              </a:rPr>
              <a:t>subregions</a:t>
            </a:r>
            <a:r>
              <a:rPr kumimoji="0" lang="en-US" altLang="en-US" sz="1600" b="0" i="0" u="none" strike="noStrike" cap="none" normalizeH="0" baseline="0" dirty="0" smtClean="0">
                <a:ln>
                  <a:noFill/>
                </a:ln>
                <a:solidFill>
                  <a:srgbClr val="000000"/>
                </a:solidFill>
                <a:effectLst/>
                <a:latin typeface="+mn-lt"/>
                <a:cs typeface="Times New Roman" pitchFamily="18" charset="0"/>
              </a:rPr>
              <a:t>, the left hippocampus.</a:t>
            </a:r>
            <a:r>
              <a:rPr kumimoji="0" lang="en-US" altLang="en-US" sz="1600" b="0" i="0" u="none" strike="noStrike" cap="none" normalizeH="0" dirty="0" smtClean="0">
                <a:ln>
                  <a:noFill/>
                </a:ln>
                <a:solidFill>
                  <a:srgbClr val="000000"/>
                </a:solidFill>
                <a:effectLst/>
                <a:latin typeface="+mn-lt"/>
                <a:cs typeface="Times New Roman" pitchFamily="18" charset="0"/>
              </a:rPr>
              <a:t> </a:t>
            </a:r>
          </a:p>
          <a:p>
            <a:pPr lvl="0" algn="ctr" defTabSz="914400" eaLnBrk="0">
              <a:lnSpc>
                <a:spcPct val="100000"/>
              </a:lnSpc>
              <a:buClrTx/>
              <a:buSzTx/>
            </a:pPr>
            <a:endParaRPr kumimoji="0" lang="en-US" altLang="en-US" sz="1600" b="0" i="0" u="none" strike="noStrike" cap="none" normalizeH="0" dirty="0" smtClean="0">
              <a:ln>
                <a:noFill/>
              </a:ln>
              <a:solidFill>
                <a:srgbClr val="000000"/>
              </a:solidFill>
              <a:effectLst/>
              <a:latin typeface="+mn-lt"/>
              <a:cs typeface="Times New Roman" pitchFamily="18" charset="0"/>
            </a:endParaRPr>
          </a:p>
          <a:p>
            <a:pPr lvl="0" algn="ctr" defTabSz="914400" eaLnBrk="0">
              <a:lnSpc>
                <a:spcPct val="100000"/>
              </a:lnSpc>
              <a:buClrTx/>
              <a:buSzTx/>
            </a:pPr>
            <a:r>
              <a:rPr lang="en-US" sz="1600" dirty="0" smtClean="0">
                <a:latin typeface="+mn-lt"/>
              </a:rPr>
              <a:t>What </a:t>
            </a:r>
            <a:r>
              <a:rPr lang="en-US" sz="1600" dirty="0">
                <a:latin typeface="+mn-lt"/>
              </a:rPr>
              <a:t>is the magnitude of the difference in the volumes of the left hippocampus between (all) unaffected and affected individuals?</a:t>
            </a:r>
            <a:endParaRPr kumimoji="0" lang="en-US" altLang="en-US" sz="16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Times New Roman" pitchFamily="18" charset="0"/>
                <a:cs typeface="Times New Roman" pitchFamily="18" charset="0"/>
              </a:rPr>
              <a:t>  </a:t>
            </a:r>
          </a:p>
        </p:txBody>
      </p:sp>
      <p:pic>
        <p:nvPicPr>
          <p:cNvPr id="1026" name="Picture 2" descr="paired d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12" y="3170237"/>
            <a:ext cx="2200275" cy="3514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Homework!</a:t>
            </a:r>
          </a:p>
        </p:txBody>
      </p:sp>
      <p:pic>
        <p:nvPicPr>
          <p:cNvPr id="2253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92513" y="1646238"/>
            <a:ext cx="3048000"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 </a:t>
            </a:r>
            <a:endParaRPr lang="en-US" dirty="0"/>
          </a:p>
        </p:txBody>
      </p:sp>
      <p:sp>
        <p:nvSpPr>
          <p:cNvPr id="3" name="Content Placeholder 2"/>
          <p:cNvSpPr txBox="1">
            <a:spLocks/>
          </p:cNvSpPr>
          <p:nvPr/>
        </p:nvSpPr>
        <p:spPr>
          <a:xfrm>
            <a:off x="468312" y="1493837"/>
            <a:ext cx="9069387" cy="4987925"/>
          </a:xfrm>
          <a:prstGeom prst="rect">
            <a:avLst/>
          </a:prstGeom>
        </p:spPr>
        <p:txBody>
          <a:bodyPr/>
          <a:lst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26" charset="0"/>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26" charset="0"/>
              <a:defRPr sz="28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26" charset="0"/>
              <a:defRPr sz="24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26" charset="0"/>
              <a:defRPr sz="20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26" charset="0"/>
              <a:defRPr sz="2000">
                <a:solidFill>
                  <a:srgbClr val="000000"/>
                </a:solidFill>
                <a:latin typeface="+mn-lt"/>
                <a:ea typeface="+mn-ea"/>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a:lstStyle>
          <a:p>
            <a:r>
              <a:rPr lang="en-US" sz="2400" kern="0" dirty="0" smtClean="0"/>
              <a:t>On average, how long can a junior/senior in high-school hold his/her breath? </a:t>
            </a:r>
            <a:endParaRPr lang="en-US" sz="2400" kern="0" dirty="0"/>
          </a:p>
          <a:p>
            <a:r>
              <a:rPr lang="en-US" sz="2400" kern="0" dirty="0"/>
              <a:t>On average, how </a:t>
            </a:r>
            <a:r>
              <a:rPr lang="en-US" sz="2400" kern="0" dirty="0" smtClean="0"/>
              <a:t>many pets do NP </a:t>
            </a:r>
            <a:r>
              <a:rPr lang="en-US" sz="2400" kern="0" dirty="0" err="1" smtClean="0"/>
              <a:t>jrs</a:t>
            </a:r>
            <a:r>
              <a:rPr lang="en-US" sz="2400" kern="0" dirty="0" smtClean="0"/>
              <a:t>/seniors have?</a:t>
            </a:r>
          </a:p>
          <a:p>
            <a:r>
              <a:rPr lang="en-US" sz="2400" kern="0" dirty="0" smtClean="0"/>
              <a:t>On average, how long can NP </a:t>
            </a:r>
            <a:r>
              <a:rPr lang="en-US" sz="2400" kern="0" dirty="0" err="1" smtClean="0"/>
              <a:t>jrs</a:t>
            </a:r>
            <a:r>
              <a:rPr lang="en-US" sz="2400" kern="0" dirty="0" smtClean="0"/>
              <a:t>/</a:t>
            </a:r>
            <a:r>
              <a:rPr lang="en-US" sz="2400" kern="0" dirty="0" err="1" smtClean="0"/>
              <a:t>srs</a:t>
            </a:r>
            <a:r>
              <a:rPr lang="en-US" sz="2400" kern="0" dirty="0" smtClean="0"/>
              <a:t> hold a plank?!</a:t>
            </a:r>
          </a:p>
          <a:p>
            <a:r>
              <a:rPr lang="en-US" sz="2400" kern="0" dirty="0" smtClean="0"/>
              <a:t>On average, how many minutes of exercise to NP </a:t>
            </a:r>
            <a:r>
              <a:rPr lang="en-US" sz="2400" kern="0" dirty="0" err="1" smtClean="0"/>
              <a:t>jrs</a:t>
            </a:r>
            <a:r>
              <a:rPr lang="en-US" sz="2400" kern="0" dirty="0" smtClean="0"/>
              <a:t>/</a:t>
            </a:r>
            <a:r>
              <a:rPr lang="en-US" sz="2400" kern="0" dirty="0" err="1" smtClean="0"/>
              <a:t>srs</a:t>
            </a:r>
            <a:r>
              <a:rPr lang="en-US" sz="2400" kern="0" dirty="0" smtClean="0"/>
              <a:t> get per day?</a:t>
            </a:r>
          </a:p>
          <a:p>
            <a:endParaRPr lang="en-US" sz="2400" kern="0" dirty="0" smtClean="0"/>
          </a:p>
          <a:p>
            <a:endParaRPr lang="en-US" kern="0" dirty="0" smtClean="0"/>
          </a:p>
          <a:p>
            <a:endParaRPr lang="en-US" kern="0" dirty="0"/>
          </a:p>
        </p:txBody>
      </p:sp>
    </p:spTree>
    <p:extLst>
      <p:ext uri="{BB962C8B-B14F-4D97-AF65-F5344CB8AC3E}">
        <p14:creationId xmlns:p14="http://schemas.microsoft.com/office/powerpoint/2010/main" val="282413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112" y="197555"/>
            <a:ext cx="9069387" cy="1260475"/>
          </a:xfrm>
        </p:spPr>
        <p:txBody>
          <a:bodyPr/>
          <a:lstStyle/>
          <a:p>
            <a:r>
              <a:rPr lang="en-US" dirty="0" smtClean="0">
                <a:latin typeface="Cambria Math" panose="02040503050406030204" pitchFamily="18" charset="0"/>
              </a:rPr>
              <a:t>We know that a confidence interval has the following form:</a:t>
            </a:r>
            <a:endParaRPr lang="en-US" dirty="0"/>
          </a:p>
        </p:txBody>
      </p:sp>
      <p:sp>
        <p:nvSpPr>
          <p:cNvPr id="3" name="Content Placeholder 2"/>
          <p:cNvSpPr>
            <a:spLocks noGrp="1"/>
          </p:cNvSpPr>
          <p:nvPr>
            <p:ph idx="1"/>
          </p:nvPr>
        </p:nvSpPr>
        <p:spPr>
          <a:xfrm>
            <a:off x="414513" y="1722437"/>
            <a:ext cx="9069387" cy="4987925"/>
          </a:xfrm>
        </p:spPr>
        <p:txBody>
          <a:bodyPr/>
          <a:lstStyle/>
          <a:p>
            <a:pPr algn="ctr"/>
            <a:endParaRPr lang="en-US" sz="2400" b="1" dirty="0">
              <a:latin typeface="Cambria Math" panose="02040503050406030204" pitchFamily="18" charset="0"/>
            </a:endParaRPr>
          </a:p>
          <a:p>
            <a:pPr algn="ctr"/>
            <a:r>
              <a:rPr lang="en-US" sz="2400" b="1" dirty="0" smtClean="0">
                <a:latin typeface="Cambria Math" panose="02040503050406030204" pitchFamily="18" charset="0"/>
              </a:rPr>
              <a:t>Statistic ± (critical value) (standard deviation of the statistic)</a:t>
            </a:r>
          </a:p>
          <a:p>
            <a:pPr algn="ctr"/>
            <a:endParaRPr lang="en-US" sz="2400" b="1" dirty="0" smtClean="0">
              <a:latin typeface="Cambria Math" panose="02040503050406030204" pitchFamily="18" charset="0"/>
            </a:endParaRPr>
          </a:p>
          <a:p>
            <a:endParaRPr lang="en-US" i="1" dirty="0">
              <a:latin typeface="Cambria Math" panose="02040503050406030204" pitchFamily="18" charset="0"/>
            </a:endParaRPr>
          </a:p>
          <a:p>
            <a:endParaRPr lang="en-US" i="1" dirty="0" smtClean="0">
              <a:latin typeface="Cambria Math" panose="02040503050406030204" pitchFamily="18" charset="0"/>
            </a:endParaRPr>
          </a:p>
        </p:txBody>
      </p:sp>
    </p:spTree>
    <p:extLst>
      <p:ext uri="{BB962C8B-B14F-4D97-AF65-F5344CB8AC3E}">
        <p14:creationId xmlns:p14="http://schemas.microsoft.com/office/powerpoint/2010/main" val="573169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3238" y="346075"/>
            <a:ext cx="9070975"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mtClean="0"/>
              <a:t>The </a:t>
            </a:r>
            <a:r>
              <a:rPr lang="en-US" altLang="en-US" i="1" smtClean="0"/>
              <a:t>t</a:t>
            </a:r>
            <a:r>
              <a:rPr lang="en-US" altLang="en-US" smtClean="0"/>
              <a:t> distributions</a:t>
            </a:r>
          </a:p>
        </p:txBody>
      </p:sp>
      <mc:AlternateContent xmlns:mc="http://schemas.openxmlformats.org/markup-compatibility/2006" xmlns:a14="http://schemas.microsoft.com/office/drawing/2010/main">
        <mc:Choice Requires="a14">
          <p:sp>
            <p:nvSpPr>
              <p:cNvPr id="8195" name="Rectangle 2"/>
              <p:cNvSpPr>
                <a:spLocks noGrp="1" noChangeArrowheads="1"/>
              </p:cNvSpPr>
              <p:nvPr>
                <p:ph type="subTitle" idx="4294967295"/>
              </p:nvPr>
            </p:nvSpPr>
            <p:spPr>
              <a:xfrm>
                <a:off x="392113" y="579438"/>
                <a:ext cx="8804275" cy="5219700"/>
              </a:xfrm>
            </p:spPr>
            <p:txBody>
              <a:bodyPr anchor="ctr"/>
              <a:lstStyle/>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smtClean="0"/>
                  <a:t>When we substitute the standard error of </a:t>
                </a:r>
                <a14:m>
                  <m:oMath xmlns:m="http://schemas.openxmlformats.org/officeDocument/2006/math">
                    <m:acc>
                      <m:accPr>
                        <m:chr m:val="̅"/>
                        <m:ctrlPr>
                          <a:rPr lang="en-US" altLang="en-US" i="1" dirty="0" smtClean="0">
                            <a:latin typeface="Cambria Math"/>
                          </a:rPr>
                        </m:ctrlPr>
                      </m:accPr>
                      <m:e>
                        <m:r>
                          <a:rPr lang="en-US" altLang="en-US" i="1" dirty="0">
                            <a:latin typeface="Cambria Math"/>
                          </a:rPr>
                          <m:t>𝑥</m:t>
                        </m:r>
                      </m:e>
                    </m:acc>
                  </m:oMath>
                </a14:m>
                <a:r>
                  <a:rPr lang="en-US" altLang="en-US" dirty="0" smtClean="0"/>
                  <a:t> (</a:t>
                </a:r>
                <a14:m>
                  <m:oMath xmlns:m="http://schemas.openxmlformats.org/officeDocument/2006/math">
                    <m:f>
                      <m:fPr>
                        <m:ctrlPr>
                          <a:rPr lang="en-US" altLang="en-US" i="1" dirty="0" smtClean="0">
                            <a:latin typeface="Cambria Math"/>
                          </a:rPr>
                        </m:ctrlPr>
                      </m:fPr>
                      <m:num>
                        <m:r>
                          <a:rPr lang="en-US" altLang="en-US" b="0" i="1" dirty="0" smtClean="0">
                            <a:latin typeface="Cambria Math"/>
                          </a:rPr>
                          <m:t>𝑠</m:t>
                        </m:r>
                      </m:num>
                      <m:den>
                        <m:rad>
                          <m:radPr>
                            <m:degHide m:val="on"/>
                            <m:ctrlPr>
                              <a:rPr lang="en-US" altLang="en-US" i="1" dirty="0" smtClean="0">
                                <a:latin typeface="Cambria Math"/>
                              </a:rPr>
                            </m:ctrlPr>
                          </m:radPr>
                          <m:deg/>
                          <m:e>
                            <m:r>
                              <a:rPr lang="en-US" altLang="en-US" b="0" i="1" dirty="0" smtClean="0">
                                <a:latin typeface="Cambria Math"/>
                              </a:rPr>
                              <m:t>𝑛</m:t>
                            </m:r>
                          </m:e>
                        </m:rad>
                      </m:den>
                    </m:f>
                  </m:oMath>
                </a14:m>
                <a:r>
                  <a:rPr lang="en-US" altLang="en-US" dirty="0" smtClean="0"/>
                  <a:t>)for its standard deviation (</a:t>
                </a:r>
                <a14:m>
                  <m:oMath xmlns:m="http://schemas.openxmlformats.org/officeDocument/2006/math">
                    <m:f>
                      <m:fPr>
                        <m:ctrlPr>
                          <a:rPr lang="en-US" altLang="en-US" i="1" dirty="0" smtClean="0">
                            <a:latin typeface="Cambria Math"/>
                          </a:rPr>
                        </m:ctrlPr>
                      </m:fPr>
                      <m:num>
                        <m:r>
                          <m:rPr>
                            <m:sty m:val="p"/>
                          </m:rPr>
                          <a:rPr lang="el-GR" altLang="en-US" i="1" dirty="0" smtClean="0">
                            <a:latin typeface="Cambria Math"/>
                            <a:ea typeface="Cambria Math"/>
                          </a:rPr>
                          <m:t>σ</m:t>
                        </m:r>
                      </m:num>
                      <m:den>
                        <m:rad>
                          <m:radPr>
                            <m:degHide m:val="on"/>
                            <m:ctrlPr>
                              <a:rPr lang="en-US" altLang="en-US" i="1" dirty="0" smtClean="0">
                                <a:latin typeface="Cambria Math"/>
                              </a:rPr>
                            </m:ctrlPr>
                          </m:radPr>
                          <m:deg/>
                          <m:e>
                            <m:r>
                              <a:rPr lang="en-US" altLang="en-US" b="0" i="1" dirty="0" smtClean="0">
                                <a:latin typeface="Cambria Math"/>
                              </a:rPr>
                              <m:t>𝑛</m:t>
                            </m:r>
                          </m:e>
                        </m:rad>
                      </m:den>
                    </m:f>
                  </m:oMath>
                </a14:m>
                <a:r>
                  <a:rPr lang="en-US" altLang="en-US" dirty="0" smtClean="0"/>
                  <a:t>) we get the distribution of the resulting statistic, </a:t>
                </a:r>
                <a:r>
                  <a:rPr lang="en-US" altLang="en-US" i="1" dirty="0" smtClean="0"/>
                  <a:t>t</a:t>
                </a:r>
                <a:r>
                  <a:rPr lang="en-US" altLang="en-US" dirty="0"/>
                  <a:t>.</a:t>
                </a:r>
                <a:r>
                  <a:rPr lang="en-US" altLang="en-US" dirty="0" smtClean="0"/>
                  <a:t> </a:t>
                </a:r>
              </a:p>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dirty="0" smtClean="0"/>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smtClean="0"/>
                  <a:t>We call it the </a:t>
                </a:r>
                <a:r>
                  <a:rPr lang="en-US" altLang="en-US" b="1" i="1" dirty="0" smtClean="0"/>
                  <a:t>t distribution</a:t>
                </a:r>
                <a:r>
                  <a:rPr lang="en-US" altLang="en-US" dirty="0" smtClean="0"/>
                  <a:t>.</a:t>
                </a:r>
              </a:p>
            </p:txBody>
          </p:sp>
        </mc:Choice>
        <mc:Fallback xmlns="">
          <p:sp>
            <p:nvSpPr>
              <p:cNvPr id="8195" name="Rectangle 2"/>
              <p:cNvSpPr>
                <a:spLocks noGrp="1" noRot="1" noChangeAspect="1" noMove="1" noResize="1" noEditPoints="1" noAdjustHandles="1" noChangeArrowheads="1" noChangeShapeType="1" noTextEdit="1"/>
              </p:cNvSpPr>
              <p:nvPr>
                <p:ph type="subTitle" idx="4294967295"/>
              </p:nvPr>
            </p:nvSpPr>
            <p:spPr>
              <a:xfrm>
                <a:off x="392113" y="579438"/>
                <a:ext cx="8804275" cy="5219700"/>
              </a:xfrm>
              <a:blipFill rotWithShape="1">
                <a:blip r:embed="rId3"/>
                <a:stretch>
                  <a:fillRect l="-2768" r="-415"/>
                </a:stretch>
              </a:blipFill>
            </p:spPr>
            <p:txBody>
              <a:bodyPr/>
              <a:lstStyle/>
              <a:p>
                <a:r>
                  <a:rPr lang="en-US">
                    <a:noFill/>
                  </a:rPr>
                  <a:t> </a:t>
                </a:r>
              </a:p>
            </p:txBody>
          </p:sp>
        </mc:Fallback>
      </mc:AlternateContent>
      <p:pic>
        <p:nvPicPr>
          <p:cNvPr id="819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73712" y="3551237"/>
            <a:ext cx="3455987"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15913" y="1189038"/>
            <a:ext cx="9221787" cy="4876800"/>
          </a:xfrm>
        </p:spPr>
        <p:txBody>
          <a:bodyPr/>
          <a:lstStyle/>
          <a:p>
            <a:r>
              <a:rPr lang="en-US" altLang="en-US" sz="3200" dirty="0" smtClean="0">
                <a:solidFill>
                  <a:schemeClr val="tx1"/>
                </a:solidFill>
              </a:rPr>
              <a:t>The t-statistic was introduced in 1908 by William Sealy </a:t>
            </a:r>
            <a:r>
              <a:rPr lang="en-US" altLang="en-US" sz="3200" dirty="0" err="1" smtClean="0">
                <a:solidFill>
                  <a:schemeClr val="tx1"/>
                </a:solidFill>
              </a:rPr>
              <a:t>Gosset</a:t>
            </a:r>
            <a:r>
              <a:rPr lang="en-US" altLang="en-US" sz="3200" dirty="0" smtClean="0">
                <a:solidFill>
                  <a:schemeClr val="tx1"/>
                </a:solidFill>
              </a:rPr>
              <a:t>, a chemist working for the Guinness brewery in Dublin, Ireland ("Student" was his pen name). </a:t>
            </a:r>
            <a:r>
              <a:rPr lang="en-US" altLang="en-US" sz="3200" dirty="0" err="1" smtClean="0">
                <a:solidFill>
                  <a:schemeClr val="tx1"/>
                </a:solidFill>
              </a:rPr>
              <a:t>Gosset</a:t>
            </a:r>
            <a:r>
              <a:rPr lang="en-US" altLang="en-US" sz="3200" dirty="0" smtClean="0">
                <a:solidFill>
                  <a:schemeClr val="tx1"/>
                </a:solidFill>
              </a:rPr>
              <a:t> devised the </a:t>
            </a:r>
            <a:r>
              <a:rPr lang="en-US" altLang="en-US" sz="3200" i="1" dirty="0" smtClean="0">
                <a:solidFill>
                  <a:schemeClr val="tx1"/>
                </a:solidFill>
              </a:rPr>
              <a:t>t</a:t>
            </a:r>
            <a:r>
              <a:rPr lang="en-US" altLang="en-US" sz="3200" dirty="0" smtClean="0">
                <a:solidFill>
                  <a:schemeClr val="tx1"/>
                </a:solidFill>
              </a:rPr>
              <a:t>-test as a way to cheaply monitor the quality of stout.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503238" y="346075"/>
            <a:ext cx="9070975"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mtClean="0"/>
              <a:t>The </a:t>
            </a:r>
            <a:r>
              <a:rPr lang="en-US" altLang="en-US" i="1" smtClean="0"/>
              <a:t>t</a:t>
            </a:r>
            <a:r>
              <a:rPr lang="en-US" altLang="en-US" smtClean="0"/>
              <a:t> distributions</a:t>
            </a:r>
          </a:p>
        </p:txBody>
      </p:sp>
      <p:sp>
        <p:nvSpPr>
          <p:cNvPr id="10243" name="Rectangle 2"/>
          <p:cNvSpPr>
            <a:spLocks noGrp="1" noChangeArrowheads="1"/>
          </p:cNvSpPr>
          <p:nvPr>
            <p:ph type="subTitle" idx="4294967295"/>
          </p:nvPr>
        </p:nvSpPr>
        <p:spPr>
          <a:xfrm>
            <a:off x="504824" y="1265237"/>
            <a:ext cx="9070975" cy="1385887"/>
          </a:xfrm>
        </p:spPr>
        <p:txBody>
          <a:bodyPr anchor="ctr"/>
          <a:lstStyle/>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smtClean="0"/>
              <a:t>There is a </a:t>
            </a:r>
            <a:r>
              <a:rPr lang="en-US" altLang="en-US" b="1" dirty="0" smtClean="0"/>
              <a:t>different</a:t>
            </a:r>
            <a:r>
              <a:rPr lang="en-US" altLang="en-US" dirty="0" smtClean="0"/>
              <a:t> </a:t>
            </a:r>
            <a:r>
              <a:rPr lang="en-US" altLang="en-US" i="1" dirty="0" smtClean="0"/>
              <a:t>t-</a:t>
            </a:r>
            <a:r>
              <a:rPr lang="en-US" altLang="en-US" dirty="0" smtClean="0"/>
              <a:t>distribution for each sample size </a:t>
            </a:r>
            <a:r>
              <a:rPr lang="en-US" altLang="en-US" i="1" dirty="0" smtClean="0"/>
              <a:t>n.</a:t>
            </a:r>
          </a:p>
        </p:txBody>
      </p:sp>
      <p:sp>
        <p:nvSpPr>
          <p:cNvPr id="8195" name="Text Box 3"/>
          <p:cNvSpPr txBox="1">
            <a:spLocks noChangeArrowheads="1"/>
          </p:cNvSpPr>
          <p:nvPr/>
        </p:nvSpPr>
        <p:spPr bwMode="auto">
          <a:xfrm>
            <a:off x="504824" y="2713037"/>
            <a:ext cx="9070975"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8224" rIns="0" bIns="0" anchor="ct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9pPr>
          </a:lstStyle>
          <a:p>
            <a:pPr algn="ctr" eaLnBrk="1"/>
            <a:r>
              <a:rPr lang="en-US" altLang="en-US" sz="3200" dirty="0">
                <a:solidFill>
                  <a:srgbClr val="000000"/>
                </a:solidFill>
              </a:rPr>
              <a:t>We specify a </a:t>
            </a:r>
            <a:r>
              <a:rPr lang="en-US" altLang="en-US" sz="3200" i="1" dirty="0">
                <a:solidFill>
                  <a:srgbClr val="000000"/>
                </a:solidFill>
              </a:rPr>
              <a:t>t</a:t>
            </a:r>
            <a:r>
              <a:rPr lang="en-US" altLang="en-US" sz="3200" dirty="0">
                <a:solidFill>
                  <a:srgbClr val="000000"/>
                </a:solidFill>
              </a:rPr>
              <a:t> distribution by giving its </a:t>
            </a:r>
            <a:r>
              <a:rPr lang="en-US" altLang="en-US" sz="3200" b="1" i="1" dirty="0">
                <a:solidFill>
                  <a:srgbClr val="000000"/>
                </a:solidFill>
              </a:rPr>
              <a:t>degrees of freedom</a:t>
            </a:r>
            <a:r>
              <a:rPr lang="en-US" altLang="en-US" sz="3200" dirty="0">
                <a:solidFill>
                  <a:srgbClr val="000000"/>
                </a:solidFill>
              </a:rPr>
              <a:t>, which is equal to </a:t>
            </a:r>
            <a:r>
              <a:rPr lang="en-US" altLang="en-US" sz="3200" i="1" dirty="0">
                <a:solidFill>
                  <a:srgbClr val="000000"/>
                </a:solidFill>
              </a:rPr>
              <a:t>n-1</a:t>
            </a:r>
          </a:p>
        </p:txBody>
      </p:sp>
      <p:sp>
        <p:nvSpPr>
          <p:cNvPr id="8196" name="Text Box 4"/>
          <p:cNvSpPr txBox="1">
            <a:spLocks noChangeArrowheads="1"/>
          </p:cNvSpPr>
          <p:nvPr/>
        </p:nvSpPr>
        <p:spPr bwMode="auto">
          <a:xfrm>
            <a:off x="504825" y="3856037"/>
            <a:ext cx="907097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8224" rIns="0" bIns="0" anchor="ct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26" charset="-52"/>
                <a:cs typeface="Lucida Sans Unicode" pitchFamily="26" charset="-52"/>
              </a:defRPr>
            </a:lvl9pPr>
          </a:lstStyle>
          <a:p>
            <a:pPr algn="ctr" eaLnBrk="1"/>
            <a:r>
              <a:rPr lang="en-US" altLang="en-US" sz="3200" dirty="0">
                <a:solidFill>
                  <a:srgbClr val="000000"/>
                </a:solidFill>
              </a:rPr>
              <a:t>We will write the </a:t>
            </a:r>
            <a:r>
              <a:rPr lang="en-US" altLang="en-US" sz="3200" i="1" dirty="0">
                <a:solidFill>
                  <a:srgbClr val="000000"/>
                </a:solidFill>
              </a:rPr>
              <a:t>t</a:t>
            </a:r>
            <a:r>
              <a:rPr lang="en-US" altLang="en-US" sz="3200" dirty="0">
                <a:solidFill>
                  <a:srgbClr val="000000"/>
                </a:solidFill>
              </a:rPr>
              <a:t> distribution with </a:t>
            </a:r>
            <a:r>
              <a:rPr lang="en-US" altLang="en-US" sz="3200" i="1" dirty="0">
                <a:solidFill>
                  <a:srgbClr val="000000"/>
                </a:solidFill>
              </a:rPr>
              <a:t>k</a:t>
            </a:r>
            <a:r>
              <a:rPr lang="en-US" altLang="en-US" sz="3200" dirty="0">
                <a:solidFill>
                  <a:srgbClr val="000000"/>
                </a:solidFill>
              </a:rPr>
              <a:t> degrees of freedom as </a:t>
            </a:r>
            <a:r>
              <a:rPr lang="en-US" altLang="en-US" sz="3200" i="1" dirty="0">
                <a:solidFill>
                  <a:srgbClr val="000000"/>
                </a:solidFill>
              </a:rPr>
              <a:t>t(k)</a:t>
            </a:r>
            <a:r>
              <a:rPr lang="en-US" altLang="en-US" sz="3200" dirty="0">
                <a:solidFill>
                  <a:srgbClr val="000000"/>
                </a:solidFill>
              </a:rPr>
              <a:t> for short.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366713" y="28863"/>
            <a:ext cx="9070975"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smtClean="0"/>
              <a:t>Comparing </a:t>
            </a:r>
            <a:r>
              <a:rPr lang="en-US" altLang="en-US" i="1" dirty="0" smtClean="0"/>
              <a:t>t </a:t>
            </a:r>
            <a:r>
              <a:rPr lang="en-US" altLang="en-US" dirty="0" smtClean="0"/>
              <a:t>and </a:t>
            </a:r>
            <a:r>
              <a:rPr lang="en-US" altLang="en-US" i="1" dirty="0" smtClean="0"/>
              <a:t>z</a:t>
            </a:r>
            <a:r>
              <a:rPr lang="en-US" altLang="en-US" dirty="0" smtClean="0"/>
              <a:t> distributions</a:t>
            </a:r>
          </a:p>
        </p:txBody>
      </p:sp>
      <p:pic>
        <p:nvPicPr>
          <p:cNvPr id="112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912" y="960437"/>
            <a:ext cx="5692776" cy="409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270"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1113" y="3475038"/>
            <a:ext cx="381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0" y="1341437"/>
            <a:ext cx="40671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8224" rIns="0" bIns="0" anchor="ctr"/>
          <a:lstStyle>
            <a:lvl1pPr eaLnBrk="0">
              <a:tabLst>
                <a:tab pos="723900" algn="l"/>
                <a:tab pos="1447800" algn="l"/>
                <a:tab pos="2171700" algn="l"/>
                <a:tab pos="2895600" algn="l"/>
                <a:tab pos="3619500" algn="l"/>
              </a:tabLst>
              <a:defRPr>
                <a:solidFill>
                  <a:schemeClr val="tx1"/>
                </a:solidFill>
                <a:latin typeface="Arial" charset="0"/>
                <a:ea typeface="Lucida Sans Unicode" pitchFamily="26" charset="-52"/>
                <a:cs typeface="Lucida Sans Unicode" pitchFamily="26" charset="-52"/>
              </a:defRPr>
            </a:lvl1pPr>
            <a:lvl2pPr eaLnBrk="0">
              <a:tabLst>
                <a:tab pos="723900" algn="l"/>
                <a:tab pos="1447800" algn="l"/>
                <a:tab pos="2171700" algn="l"/>
                <a:tab pos="2895600" algn="l"/>
                <a:tab pos="3619500" algn="l"/>
              </a:tabLst>
              <a:defRPr>
                <a:solidFill>
                  <a:schemeClr val="tx1"/>
                </a:solidFill>
                <a:latin typeface="Arial" charset="0"/>
                <a:ea typeface="Lucida Sans Unicode" pitchFamily="26" charset="-52"/>
                <a:cs typeface="Lucida Sans Unicode" pitchFamily="26" charset="-52"/>
              </a:defRPr>
            </a:lvl2pPr>
            <a:lvl3pPr eaLnBrk="0">
              <a:tabLst>
                <a:tab pos="723900" algn="l"/>
                <a:tab pos="1447800" algn="l"/>
                <a:tab pos="2171700" algn="l"/>
                <a:tab pos="2895600" algn="l"/>
                <a:tab pos="3619500" algn="l"/>
              </a:tabLst>
              <a:defRPr>
                <a:solidFill>
                  <a:schemeClr val="tx1"/>
                </a:solidFill>
                <a:latin typeface="Arial" charset="0"/>
                <a:ea typeface="Lucida Sans Unicode" pitchFamily="26" charset="-52"/>
                <a:cs typeface="Lucida Sans Unicode" pitchFamily="26" charset="-52"/>
              </a:defRPr>
            </a:lvl3pPr>
            <a:lvl4pPr eaLnBrk="0">
              <a:tabLst>
                <a:tab pos="723900" algn="l"/>
                <a:tab pos="1447800" algn="l"/>
                <a:tab pos="2171700" algn="l"/>
                <a:tab pos="2895600" algn="l"/>
                <a:tab pos="3619500" algn="l"/>
              </a:tabLst>
              <a:defRPr>
                <a:solidFill>
                  <a:schemeClr val="tx1"/>
                </a:solidFill>
                <a:latin typeface="Arial" charset="0"/>
                <a:ea typeface="Lucida Sans Unicode" pitchFamily="26" charset="-52"/>
                <a:cs typeface="Lucida Sans Unicode" pitchFamily="26" charset="-52"/>
              </a:defRPr>
            </a:lvl4pPr>
            <a:lvl5pPr eaLnBrk="0">
              <a:tabLst>
                <a:tab pos="723900" algn="l"/>
                <a:tab pos="1447800" algn="l"/>
                <a:tab pos="2171700" algn="l"/>
                <a:tab pos="2895600" algn="l"/>
                <a:tab pos="3619500" algn="l"/>
              </a:tabLst>
              <a:defRPr>
                <a:solidFill>
                  <a:schemeClr val="tx1"/>
                </a:solidFill>
                <a:latin typeface="Arial" charset="0"/>
                <a:ea typeface="Lucida Sans Unicode" pitchFamily="26" charset="-52"/>
                <a:cs typeface="Lucida Sans Unicode" pitchFamily="26" charset="-5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 pos="3619500" algn="l"/>
              </a:tabLst>
              <a:defRPr>
                <a:solidFill>
                  <a:schemeClr val="tx1"/>
                </a:solidFill>
                <a:latin typeface="Arial" charset="0"/>
                <a:ea typeface="Lucida Sans Unicode" pitchFamily="26" charset="-52"/>
                <a:cs typeface="Lucida Sans Unicode" pitchFamily="26" charset="-5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 pos="3619500" algn="l"/>
              </a:tabLst>
              <a:defRPr>
                <a:solidFill>
                  <a:schemeClr val="tx1"/>
                </a:solidFill>
                <a:latin typeface="Arial" charset="0"/>
                <a:ea typeface="Lucida Sans Unicode" pitchFamily="26" charset="-52"/>
                <a:cs typeface="Lucida Sans Unicode" pitchFamily="26" charset="-5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 pos="3619500" algn="l"/>
              </a:tabLst>
              <a:defRPr>
                <a:solidFill>
                  <a:schemeClr val="tx1"/>
                </a:solidFill>
                <a:latin typeface="Arial" charset="0"/>
                <a:ea typeface="Lucida Sans Unicode" pitchFamily="26" charset="-52"/>
                <a:cs typeface="Lucida Sans Unicode" pitchFamily="26" charset="-5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26" charset="0"/>
              <a:tabLst>
                <a:tab pos="723900" algn="l"/>
                <a:tab pos="1447800" algn="l"/>
                <a:tab pos="2171700" algn="l"/>
                <a:tab pos="2895600" algn="l"/>
                <a:tab pos="3619500" algn="l"/>
              </a:tabLst>
              <a:defRPr>
                <a:solidFill>
                  <a:schemeClr val="tx1"/>
                </a:solidFill>
                <a:latin typeface="Arial" charset="0"/>
                <a:ea typeface="Lucida Sans Unicode" pitchFamily="26" charset="-52"/>
                <a:cs typeface="Lucida Sans Unicode" pitchFamily="26" charset="-52"/>
              </a:defRPr>
            </a:lvl9pPr>
          </a:lstStyle>
          <a:p>
            <a:pPr algn="ctr" eaLnBrk="1"/>
            <a:r>
              <a:rPr lang="en-US" altLang="en-US" sz="3200" dirty="0">
                <a:solidFill>
                  <a:srgbClr val="000000"/>
                </a:solidFill>
              </a:rPr>
              <a:t>Compare the shape, center, and spread of the t-distribution with the z-distribution.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312" y="1687513"/>
            <a:ext cx="9072562"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343"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55112" y="4703587"/>
            <a:ext cx="231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13025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1.53290.0"/>
</version>
</file>

<file path=customXml/itemProps1.xml><?xml version="1.0" encoding="utf-8"?>
<ds:datastoreItem xmlns:ds="http://schemas.openxmlformats.org/officeDocument/2006/customXml" ds:itemID="{8FDDDEDA-37CE-41B3-BFD3-A01D2D7EFF14}">
  <ds:schemaRefs/>
</ds:datastoreItem>
</file>

<file path=docProps/app.xml><?xml version="1.0" encoding="utf-8"?>
<Properties xmlns="http://schemas.openxmlformats.org/officeDocument/2006/extended-properties" xmlns:vt="http://schemas.openxmlformats.org/officeDocument/2006/docPropsVTypes">
  <TotalTime>953</TotalTime>
  <Words>980</Words>
  <Application>Microsoft Office PowerPoint</Application>
  <PresentationFormat>Custom</PresentationFormat>
  <Paragraphs>140</Paragraphs>
  <Slides>22</Slides>
  <Notes>11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Question -- </vt:lpstr>
      <vt:lpstr>We know that a confidence interval has the following form:</vt:lpstr>
      <vt:lpstr>The t distributions</vt:lpstr>
      <vt:lpstr>The t-statistic was introduced in 1908 by William Sealy Gosset, a chemist working for the Guinness brewery in Dublin, Ireland ("Student" was his pen name). Gosset devised the t-test as a way to cheaply monitor the quality of stout. </vt:lpstr>
      <vt:lpstr>The t distributions</vt:lpstr>
      <vt:lpstr>Comparing t and z distributions</vt:lpstr>
      <vt:lpstr>PowerPoint Presentation</vt:lpstr>
      <vt:lpstr>Finding t with Table C</vt:lpstr>
      <vt:lpstr>Finding t with Table C</vt:lpstr>
      <vt:lpstr>One sample t interval for μ</vt:lpstr>
      <vt:lpstr>One sample t interval for μ</vt:lpstr>
      <vt:lpstr>One sample t interval for mu</vt:lpstr>
      <vt:lpstr>PowerPoint Presentation</vt:lpstr>
      <vt:lpstr>PowerPoint Presentation</vt:lpstr>
      <vt:lpstr>Paired t-procedures</vt:lpstr>
      <vt:lpstr>Paired t-procedures</vt:lpstr>
      <vt:lpstr>Paired t-procedures</vt:lpstr>
      <vt:lpstr>Paired t-procedures</vt:lpstr>
      <vt:lpstr>PowerPoint Presentation</vt:lpstr>
      <vt:lpstr>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Kristen</dc:creator>
  <cp:lastModifiedBy>Ky</cp:lastModifiedBy>
  <cp:revision>56</cp:revision>
  <cp:lastPrinted>1601-01-01T00:00:00Z</cp:lastPrinted>
  <dcterms:created xsi:type="dcterms:W3CDTF">2011-02-11T01:49:50Z</dcterms:created>
  <dcterms:modified xsi:type="dcterms:W3CDTF">2016-01-31T16:42:35Z</dcterms:modified>
</cp:coreProperties>
</file>